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5143500" cx="9144000"/>
  <p:notesSz cx="6858000" cy="9144000"/>
  <p:embeddedFontLst>
    <p:embeddedFont>
      <p:font typeface="Raleway"/>
      <p:regular r:id="rId120"/>
      <p:bold r:id="rId121"/>
      <p:italic r:id="rId122"/>
      <p:boldItalic r:id="rId123"/>
    </p:embeddedFont>
    <p:embeddedFont>
      <p:font typeface="Lato"/>
      <p:regular r:id="rId124"/>
      <p:bold r:id="rId125"/>
      <p:italic r:id="rId126"/>
      <p:boldItalic r:id="rId1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7" Type="http://schemas.openxmlformats.org/officeDocument/2006/relationships/font" Target="fonts/Lato-boldItalic.fntdata"/><Relationship Id="rId126" Type="http://schemas.openxmlformats.org/officeDocument/2006/relationships/font" Target="fonts/Lato-italic.fntdata"/><Relationship Id="rId26" Type="http://schemas.openxmlformats.org/officeDocument/2006/relationships/slide" Target="slides/slide20.xml"/><Relationship Id="rId121" Type="http://schemas.openxmlformats.org/officeDocument/2006/relationships/font" Target="fonts/Raleway-bold.fntdata"/><Relationship Id="rId25" Type="http://schemas.openxmlformats.org/officeDocument/2006/relationships/slide" Target="slides/slide19.xml"/><Relationship Id="rId120" Type="http://schemas.openxmlformats.org/officeDocument/2006/relationships/font" Target="fonts/Raleway-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Lato-bold.fntdata"/><Relationship Id="rId29" Type="http://schemas.openxmlformats.org/officeDocument/2006/relationships/slide" Target="slides/slide23.xml"/><Relationship Id="rId124" Type="http://schemas.openxmlformats.org/officeDocument/2006/relationships/font" Target="fonts/Lato-regular.fntdata"/><Relationship Id="rId123" Type="http://schemas.openxmlformats.org/officeDocument/2006/relationships/font" Target="fonts/Raleway-boldItalic.fntdata"/><Relationship Id="rId122" Type="http://schemas.openxmlformats.org/officeDocument/2006/relationships/font" Target="fonts/Raleway-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TestPyramid.html"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a92889a4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a92889a4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55877708f7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55877708f7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55877708f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55877708f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55877708f7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55877708f7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55877708f7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55877708f7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55877708f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55877708f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55877708f7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55877708f7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55877708f7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55877708f7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55877708f7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55877708f7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55877708f7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55877708f7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55877708f7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55877708f7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5a92889a4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5a92889a4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55877708f7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55877708f7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55877708f7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55877708f7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55877708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55877708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5a92889a4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5a92889a4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a92889a4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a92889a4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a92889a4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a92889a4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a92889a4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a92889a4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a92889a4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a92889a4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a92889a4d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a92889a4d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a92889a4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a92889a4d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5a92889a4d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5a92889a4d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a92889a4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a92889a4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a92889a4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a92889a4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a92889a4d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a92889a4d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5a92889a4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5a92889a4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5a92889a4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5a92889a4d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5a92889a4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5a92889a4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5a92889a4d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5a92889a4d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a92889a4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a92889a4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5a92889a4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5a92889a4d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a92889a4d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a92889a4d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a92889a4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a92889a4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a92889a4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a92889a4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a92889a4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a92889a4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a92889a4d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a92889a4d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5a92889a4d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5a92889a4d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5a92889a4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5a92889a4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55877708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55877708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a92889a4d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a92889a4d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a92889a4d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5a92889a4d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5877708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5877708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55877708f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55877708f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55877708f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55877708f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5877708f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5877708f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a92889a4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a92889a4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55877708f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55877708f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587770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587770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5877708f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5877708f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5877708f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55877708f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55877708f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55877708f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5877708f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55877708f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5877708f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5877708f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55877708f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55877708f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5877708f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5877708f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55877708f7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55877708f7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5877708f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5877708f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55877708f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55877708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55877708f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55877708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55877708f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55877708f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55877708f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55877708f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55877708f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55877708f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55877708f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55877708f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55877708f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55877708f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55877708f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55877708f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55877708f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55877708f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55877708f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55877708f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a92889a4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a92889a4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5877708f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5877708f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55877708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55877708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55877708f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55877708f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5877708f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5877708f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5877708f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55877708f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5877708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55877708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55877708f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55877708f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5877708f7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5877708f7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5877708f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55877708f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5877708f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55877708f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a92889a4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a92889a4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5877708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5877708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5877708f7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55877708f7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5877708f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55877708f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55877708f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55877708f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55877708f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55877708f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55877708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55877708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5877708f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55877708f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55877708f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55877708f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55877708f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55877708f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5877708f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5877708f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a92889a4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a92889a4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https://martinfowler.com/bliki/TestPyramid.html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5877708f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5877708f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5877708f7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5877708f7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55877708f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55877708f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55877708f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55877708f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55877708f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55877708f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55877708f7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55877708f7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55877708f7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55877708f7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55877708f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55877708f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55877708f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55877708f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55877708f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55877708f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5a92889a4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5a92889a4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55877708f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55877708f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55877708f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55877708f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55877708f7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55877708f7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55877708f7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55877708f7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55877708f7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55877708f7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55877708f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55877708f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55877708f7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55877708f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55877708f7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55877708f7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55877708f7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55877708f7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55877708f7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55877708f7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pub.dev/packages/tes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pub.dev/packages/matche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pub.dev/documentation/matcher/latest/matcher/Matcher-class.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github.com/dart-lang/test/blob/master/pkgs/test/doc/configuration.md"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1.png"/><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6.png"/><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2.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7.png"/><Relationship Id="rId4"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pub.dev/packages/mockito" TargetMode="External"/><Relationship Id="rId4" Type="http://schemas.openxmlformats.org/officeDocument/2006/relationships/hyperlink" Target="https://github.com/mockito/mockito"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pub.dev/packages/build_runn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Dart Unit Test</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UI Test / End to End Test</a:t>
            </a:r>
            <a:endParaRPr/>
          </a:p>
        </p:txBody>
      </p:sp>
      <p:pic>
        <p:nvPicPr>
          <p:cNvPr id="218" name="Google Shape;218;p34"/>
          <p:cNvPicPr preferRelativeResize="0"/>
          <p:nvPr/>
        </p:nvPicPr>
        <p:blipFill>
          <a:blip r:embed="rId3">
            <a:alphaModFix/>
          </a:blip>
          <a:stretch>
            <a:fillRect/>
          </a:stretch>
        </p:blipFill>
        <p:spPr>
          <a:xfrm>
            <a:off x="2657000" y="2006250"/>
            <a:ext cx="3830009" cy="29848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Unit Test Sukses?</a:t>
            </a:r>
            <a:endParaRPr/>
          </a:p>
        </p:txBody>
      </p:sp>
      <p:sp>
        <p:nvSpPr>
          <p:cNvPr id="746" name="Google Shape;746;p1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Walaupun kode BookRepository sudah dihapus, namun unit test tetap sukses, hal ini dikarenakan kita tidak melakukan verifikasi apapun pada unit test nya</a:t>
            </a:r>
            <a:endParaRPr/>
          </a:p>
          <a:p>
            <a:pPr indent="-311150" lvl="0" marL="457200" rtl="0" algn="l">
              <a:spcBef>
                <a:spcPts val="0"/>
              </a:spcBef>
              <a:spcAft>
                <a:spcPts val="0"/>
              </a:spcAft>
              <a:buSzPts val="1300"/>
              <a:buChar char="●"/>
            </a:pPr>
            <a:r>
              <a:rPr lang="id"/>
              <a:t>Oleh karena itu, ketika menggunakan Mock Object, biasakan kita selalu melakukan verifikasi interaksi yang terjadi</a:t>
            </a:r>
            <a:endParaRPr/>
          </a:p>
          <a:p>
            <a:pPr indent="-311150" lvl="0" marL="457200" rtl="0" algn="l">
              <a:spcBef>
                <a:spcPts val="0"/>
              </a:spcBef>
              <a:spcAft>
                <a:spcPts val="0"/>
              </a:spcAft>
              <a:buSzPts val="1300"/>
              <a:buChar char="●"/>
            </a:pPr>
            <a:r>
              <a:rPr lang="id"/>
              <a:t>Kita bisa menggunakan function verify untuk memastikan bahwa Mock Object dipanggil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Verifikasi Mock Object</a:t>
            </a:r>
            <a:endParaRPr/>
          </a:p>
        </p:txBody>
      </p:sp>
      <p:pic>
        <p:nvPicPr>
          <p:cNvPr id="752" name="Google Shape;752;p125"/>
          <p:cNvPicPr preferRelativeResize="0"/>
          <p:nvPr/>
        </p:nvPicPr>
        <p:blipFill>
          <a:blip r:embed="rId3">
            <a:alphaModFix/>
          </a:blip>
          <a:stretch>
            <a:fillRect/>
          </a:stretch>
        </p:blipFill>
        <p:spPr>
          <a:xfrm>
            <a:off x="152400" y="2006250"/>
            <a:ext cx="8573599" cy="2984852"/>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Called Function</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melakukan verifikasi terhadap mock object, kita juga wajib memastikan jumlah eksekusi kode mock object</a:t>
            </a:r>
            <a:endParaRPr/>
          </a:p>
          <a:p>
            <a:pPr indent="-311150" lvl="0" marL="457200" rtl="0" algn="l">
              <a:spcBef>
                <a:spcPts val="0"/>
              </a:spcBef>
              <a:spcAft>
                <a:spcPts val="0"/>
              </a:spcAft>
              <a:buSzPts val="1300"/>
              <a:buChar char="●"/>
            </a:pPr>
            <a:r>
              <a:rPr lang="id"/>
              <a:t>Misal, saat save data Book, kita harus pastikan bahwa, BookRepository.save() hanya dipanggil satu kali</a:t>
            </a:r>
            <a:endParaRPr/>
          </a:p>
          <a:p>
            <a:pPr indent="-311150" lvl="0" marL="457200" rtl="0" algn="l">
              <a:spcBef>
                <a:spcPts val="0"/>
              </a:spcBef>
              <a:spcAft>
                <a:spcPts val="0"/>
              </a:spcAft>
              <a:buSzPts val="1300"/>
              <a:buChar char="●"/>
            </a:pPr>
            <a:r>
              <a:rPr lang="id"/>
              <a:t>Kita bisa menggunakan called() function setelah melakukan verify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Called Function</a:t>
            </a:r>
            <a:endParaRPr/>
          </a:p>
        </p:txBody>
      </p:sp>
      <p:pic>
        <p:nvPicPr>
          <p:cNvPr id="764" name="Google Shape;764;p127"/>
          <p:cNvPicPr preferRelativeResize="0"/>
          <p:nvPr/>
        </p:nvPicPr>
        <p:blipFill>
          <a:blip r:embed="rId3">
            <a:alphaModFix/>
          </a:blip>
          <a:stretch>
            <a:fillRect/>
          </a:stretch>
        </p:blipFill>
        <p:spPr>
          <a:xfrm>
            <a:off x="152400" y="2006250"/>
            <a:ext cx="8839204" cy="276656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Stubing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Stubing</a:t>
            </a:r>
            <a:endParaRPr/>
          </a:p>
        </p:txBody>
      </p:sp>
      <p:sp>
        <p:nvSpPr>
          <p:cNvPr id="775" name="Google Shape;775;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Stubing adalah mengubah tingkah laku mock object sebelum digunakan</a:t>
            </a:r>
            <a:endParaRPr/>
          </a:p>
          <a:p>
            <a:pPr indent="-311150" lvl="0" marL="457200" rtl="0" algn="l">
              <a:spcBef>
                <a:spcPts val="0"/>
              </a:spcBef>
              <a:spcAft>
                <a:spcPts val="0"/>
              </a:spcAft>
              <a:buSzPts val="1300"/>
              <a:buChar char="●"/>
            </a:pPr>
            <a:r>
              <a:rPr lang="id"/>
              <a:t>Saat kita membuat mock object, kadang beberapa function butuh mengembalikan value misalnya</a:t>
            </a:r>
            <a:endParaRPr/>
          </a:p>
          <a:p>
            <a:pPr indent="-311150" lvl="0" marL="457200" rtl="0" algn="l">
              <a:spcBef>
                <a:spcPts val="0"/>
              </a:spcBef>
              <a:spcAft>
                <a:spcPts val="0"/>
              </a:spcAft>
              <a:buSzPts val="1300"/>
              <a:buChar char="●"/>
            </a:pPr>
            <a:r>
              <a:rPr lang="id"/>
              <a:t>Kita bisa menambahkan tingkah laku ke mock object ketika mock object tersebut dipanggil, dengan menggunakan when function</a:t>
            </a:r>
            <a:endParaRPr/>
          </a:p>
          <a:p>
            <a:pPr indent="-311150" lvl="0" marL="457200" rtl="0" algn="l">
              <a:spcBef>
                <a:spcPts val="0"/>
              </a:spcBef>
              <a:spcAft>
                <a:spcPts val="0"/>
              </a:spcAft>
              <a:buSzPts val="1300"/>
              <a:buChar char="●"/>
            </a:pPr>
            <a:r>
              <a:rPr lang="id"/>
              <a:t>Selanjutnya, kita bisa menentukan reaksi apa yang perlu dilakukan oleh mock stub tersebut dengan menggunakan thenReturn, thenAnswer atau thenThrow function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Stubing</a:t>
            </a:r>
            <a:endParaRPr/>
          </a:p>
        </p:txBody>
      </p:sp>
      <p:pic>
        <p:nvPicPr>
          <p:cNvPr id="781" name="Google Shape;781;p130"/>
          <p:cNvPicPr preferRelativeResize="0"/>
          <p:nvPr/>
        </p:nvPicPr>
        <p:blipFill>
          <a:blip r:embed="rId3">
            <a:alphaModFix/>
          </a:blip>
          <a:stretch>
            <a:fillRect/>
          </a:stretch>
        </p:blipFill>
        <p:spPr>
          <a:xfrm>
            <a:off x="152400" y="2006250"/>
            <a:ext cx="8139781" cy="298485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Argument Matcher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Argument Matcher</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Mockito juga mendukung Matcher ketika membuat stubing atau melakukan verifikasi</a:t>
            </a:r>
            <a:endParaRPr/>
          </a:p>
          <a:p>
            <a:pPr indent="-311150" lvl="0" marL="457200" rtl="0" algn="l">
              <a:spcBef>
                <a:spcPts val="0"/>
              </a:spcBef>
              <a:spcAft>
                <a:spcPts val="0"/>
              </a:spcAft>
              <a:buSzPts val="1300"/>
              <a:buChar char="●"/>
            </a:pPr>
            <a:r>
              <a:rPr lang="id"/>
              <a:t>Kita bisa menggunakan constant any jika ingin menerima argument apapun, atau bisa menggunakan argThat(matcher) jika ingin menggunakan matcher</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Argument Matcher</a:t>
            </a:r>
            <a:endParaRPr/>
          </a:p>
        </p:txBody>
      </p:sp>
      <p:pic>
        <p:nvPicPr>
          <p:cNvPr id="798" name="Google Shape;798;p133"/>
          <p:cNvPicPr preferRelativeResize="0"/>
          <p:nvPr/>
        </p:nvPicPr>
        <p:blipFill>
          <a:blip r:embed="rId3">
            <a:alphaModFix/>
          </a:blip>
          <a:stretch>
            <a:fillRect/>
          </a:stretch>
        </p:blipFill>
        <p:spPr>
          <a:xfrm>
            <a:off x="152400" y="2006250"/>
            <a:ext cx="7767439" cy="29848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Test / Integration Test</a:t>
            </a:r>
            <a:endParaRPr/>
          </a:p>
        </p:txBody>
      </p:sp>
      <p:pic>
        <p:nvPicPr>
          <p:cNvPr id="224" name="Google Shape;224;p35"/>
          <p:cNvPicPr preferRelativeResize="0"/>
          <p:nvPr/>
        </p:nvPicPr>
        <p:blipFill>
          <a:blip r:embed="rId3">
            <a:alphaModFix/>
          </a:blip>
          <a:stretch>
            <a:fillRect/>
          </a:stretch>
        </p:blipFill>
        <p:spPr>
          <a:xfrm>
            <a:off x="2356113" y="2006250"/>
            <a:ext cx="4431773" cy="298484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Best Practice Mock Object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Best Practice Mock Object</a:t>
            </a:r>
            <a:endParaRPr/>
          </a:p>
        </p:txBody>
      </p:sp>
      <p:sp>
        <p:nvSpPr>
          <p:cNvPr id="809" name="Google Shape;809;p1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Testing menggunakan real object lebih baik dibandingkan menggunakan mock object</a:t>
            </a:r>
            <a:endParaRPr/>
          </a:p>
          <a:p>
            <a:pPr indent="-311150" lvl="0" marL="457200" rtl="0" algn="l">
              <a:spcBef>
                <a:spcPts val="0"/>
              </a:spcBef>
              <a:spcAft>
                <a:spcPts val="0"/>
              </a:spcAft>
              <a:buSzPts val="1300"/>
              <a:buChar char="●"/>
            </a:pPr>
            <a:r>
              <a:rPr lang="id"/>
              <a:t>Selama kita bisa membuat real objectnya, selalu gunakan real object, dibandingkan menggunakan mock object</a:t>
            </a:r>
            <a:endParaRPr/>
          </a:p>
          <a:p>
            <a:pPr indent="-311150" lvl="0" marL="457200" rtl="0" algn="l">
              <a:spcBef>
                <a:spcPts val="0"/>
              </a:spcBef>
              <a:spcAft>
                <a:spcPts val="0"/>
              </a:spcAft>
              <a:buSzPts val="1300"/>
              <a:buChar char="●"/>
            </a:pPr>
            <a:r>
              <a:rPr lang="id"/>
              <a:t>Gunakan mock object, hanya ketika kita tidak bisa membuat real object nya di unit test</a:t>
            </a:r>
            <a:endParaRPr/>
          </a:p>
          <a:p>
            <a:pPr indent="-311150" lvl="0" marL="457200" rtl="0" algn="l">
              <a:spcBef>
                <a:spcPts val="0"/>
              </a:spcBef>
              <a:spcAft>
                <a:spcPts val="0"/>
              </a:spcAft>
              <a:buSzPts val="1300"/>
              <a:buChar char="●"/>
            </a:pPr>
            <a:r>
              <a:rPr lang="id"/>
              <a:t>Jika menggunakan mock object, pastikan selalu melakukan verifikasi interaksi yang terjadi terhadap mock object tersebut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820" name="Google Shape;820;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Dart Async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Internal Architecture Aplikasi</a:t>
            </a:r>
            <a:endParaRPr/>
          </a:p>
        </p:txBody>
      </p:sp>
      <p:pic>
        <p:nvPicPr>
          <p:cNvPr id="230" name="Google Shape;230;p36"/>
          <p:cNvPicPr preferRelativeResize="0"/>
          <p:nvPr/>
        </p:nvPicPr>
        <p:blipFill>
          <a:blip r:embed="rId3">
            <a:alphaModFix/>
          </a:blip>
          <a:stretch>
            <a:fillRect/>
          </a:stretch>
        </p:blipFill>
        <p:spPr>
          <a:xfrm>
            <a:off x="3120550" y="2006250"/>
            <a:ext cx="2902896"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pic>
        <p:nvPicPr>
          <p:cNvPr id="236" name="Google Shape;236;p37"/>
          <p:cNvPicPr preferRelativeResize="0"/>
          <p:nvPr/>
        </p:nvPicPr>
        <p:blipFill>
          <a:blip r:embed="rId3">
            <a:alphaModFix/>
          </a:blip>
          <a:stretch>
            <a:fillRect/>
          </a:stretch>
        </p:blipFill>
        <p:spPr>
          <a:xfrm>
            <a:off x="3162288" y="2006250"/>
            <a:ext cx="2819416"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242" name="Google Shape;242;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Unit test akan fokus menguji bagian kode program terkecil, biasanya menguji sebuah method</a:t>
            </a:r>
            <a:endParaRPr/>
          </a:p>
          <a:p>
            <a:pPr indent="-311150" lvl="0" marL="457200" rtl="0" algn="l">
              <a:spcBef>
                <a:spcPts val="0"/>
              </a:spcBef>
              <a:spcAft>
                <a:spcPts val="0"/>
              </a:spcAft>
              <a:buSzPts val="1300"/>
              <a:buChar char="●"/>
            </a:pPr>
            <a:r>
              <a:rPr lang="id"/>
              <a:t>Unit test biasanya dibuat kecil dan cepat, oleh karena itu biasanya kadang kode unit test lebih banyak dari kode program aslinya, karena semua skenario pengujian akan dicoba di unit test</a:t>
            </a:r>
            <a:endParaRPr/>
          </a:p>
          <a:p>
            <a:pPr indent="-311150" lvl="0" marL="457200" rtl="0" algn="l">
              <a:spcBef>
                <a:spcPts val="0"/>
              </a:spcBef>
              <a:spcAft>
                <a:spcPts val="0"/>
              </a:spcAft>
              <a:buSzPts val="1300"/>
              <a:buChar char="●"/>
            </a:pPr>
            <a:r>
              <a:rPr lang="id"/>
              <a:t>Unit test bisa digunakan sebagai cara untuk meningkatkan kualitas kode program kita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dart create --template console-simple belajar_dart_unit_test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 Package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 Package</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Dart memiliki package khusus untuk membuat unit test, yaitu package test</a:t>
            </a:r>
            <a:endParaRPr/>
          </a:p>
          <a:p>
            <a:pPr indent="-311150" lvl="0" marL="457200" rtl="0" algn="l">
              <a:spcBef>
                <a:spcPts val="0"/>
              </a:spcBef>
              <a:spcAft>
                <a:spcPts val="0"/>
              </a:spcAft>
              <a:buSzPts val="1300"/>
              <a:buChar char="●"/>
            </a:pPr>
            <a:r>
              <a:rPr lang="id"/>
              <a:t>Sebelum kita membuat unit test, kita perlu menambahkan package test terlebih dahulu ke project dart kita</a:t>
            </a:r>
            <a:endParaRPr/>
          </a:p>
          <a:p>
            <a:pPr indent="-311150" lvl="0" marL="457200" rtl="0" algn="l">
              <a:spcBef>
                <a:spcPts val="0"/>
              </a:spcBef>
              <a:spcAft>
                <a:spcPts val="0"/>
              </a:spcAft>
              <a:buSzPts val="1300"/>
              <a:buChar char="●"/>
            </a:pPr>
            <a:r>
              <a:rPr lang="id" u="sng">
                <a:solidFill>
                  <a:schemeClr val="hlink"/>
                </a:solidFill>
                <a:hlinkClick r:id="rId3"/>
              </a:rPr>
              <a:t>https://pub.dev/packages/test</a:t>
            </a:r>
            <a:r>
              <a:rPr lang="id"/>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Test Package</a:t>
            </a:r>
            <a:endParaRPr/>
          </a:p>
        </p:txBody>
      </p:sp>
      <p:pic>
        <p:nvPicPr>
          <p:cNvPr id="270" name="Google Shape;270;p43"/>
          <p:cNvPicPr preferRelativeResize="0"/>
          <p:nvPr/>
        </p:nvPicPr>
        <p:blipFill>
          <a:blip r:embed="rId3">
            <a:alphaModFix/>
          </a:blip>
          <a:stretch>
            <a:fillRect/>
          </a:stretch>
        </p:blipFill>
        <p:spPr>
          <a:xfrm>
            <a:off x="152400" y="2006250"/>
            <a:ext cx="8839199" cy="20711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Dart memiliki standarisasi untuk struktur folder pembuatan unit test, biasanya dibuat menggunakan nama folder test</a:t>
            </a:r>
            <a:endParaRPr/>
          </a:p>
          <a:p>
            <a:pPr indent="-311150" lvl="0" marL="457200" rtl="0" algn="l">
              <a:spcBef>
                <a:spcPts val="0"/>
              </a:spcBef>
              <a:spcAft>
                <a:spcPts val="0"/>
              </a:spcAft>
              <a:buSzPts val="1300"/>
              <a:buChar char="●"/>
            </a:pPr>
            <a:r>
              <a:rPr lang="id"/>
              <a:t>Selanjutnya nama file dart biasanya akan memiliki akhiran _test, misal contoh_test.dart</a:t>
            </a:r>
            <a:endParaRPr/>
          </a:p>
          <a:p>
            <a:pPr indent="-311150" lvl="0" marL="457200" rtl="0" algn="l">
              <a:spcBef>
                <a:spcPts val="0"/>
              </a:spcBef>
              <a:spcAft>
                <a:spcPts val="0"/>
              </a:spcAft>
              <a:buSzPts val="1300"/>
              <a:buChar char="●"/>
            </a:pPr>
            <a:r>
              <a:rPr lang="id"/>
              <a:t>Sama seperti ketika membuat aplikasi, saat membuat file unit test, kita juga perlu menambahkan main function di file test tersebut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Test</a:t>
            </a:r>
            <a:endParaRPr/>
          </a:p>
        </p:txBody>
      </p:sp>
      <p:pic>
        <p:nvPicPr>
          <p:cNvPr id="287" name="Google Shape;287;p46"/>
          <p:cNvPicPr preferRelativeResize="0"/>
          <p:nvPr/>
        </p:nvPicPr>
        <p:blipFill>
          <a:blip r:embed="rId3">
            <a:alphaModFix/>
          </a:blip>
          <a:stretch>
            <a:fillRect/>
          </a:stretch>
        </p:blipFill>
        <p:spPr>
          <a:xfrm>
            <a:off x="152400" y="2006250"/>
            <a:ext cx="6259655"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Function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unit test, kita bisa menggunakan function test yang terdapat di package test</a:t>
            </a:r>
            <a:endParaRPr/>
          </a:p>
          <a:p>
            <a:pPr indent="-311150" lvl="0" marL="457200" rtl="0" algn="l">
              <a:spcBef>
                <a:spcPts val="0"/>
              </a:spcBef>
              <a:spcAft>
                <a:spcPts val="0"/>
              </a:spcAft>
              <a:buSzPts val="1300"/>
              <a:buChar char="●"/>
            </a:pPr>
            <a:r>
              <a:rPr lang="id"/>
              <a:t>test function tersebut memiliki parameter nama function dan juga anonymous function yang berisikan kode unit test nya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Function</a:t>
            </a:r>
            <a:endParaRPr/>
          </a:p>
        </p:txBody>
      </p:sp>
      <p:pic>
        <p:nvPicPr>
          <p:cNvPr id="299" name="Google Shape;299;p48"/>
          <p:cNvPicPr preferRelativeResize="0"/>
          <p:nvPr/>
        </p:nvPicPr>
        <p:blipFill>
          <a:blip r:embed="rId3">
            <a:alphaModFix/>
          </a:blip>
          <a:stretch>
            <a:fillRect/>
          </a:stretch>
        </p:blipFill>
        <p:spPr>
          <a:xfrm>
            <a:off x="152400" y="2006250"/>
            <a:ext cx="7254620" cy="2984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10" name="Google Shape;310;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file test, kita bisa menggunakan perintah :</a:t>
            </a:r>
            <a:br>
              <a:rPr lang="id"/>
            </a:br>
            <a:r>
              <a:rPr lang="id"/>
              <a:t>dart test test/namafile_test.dart</a:t>
            </a:r>
            <a:endParaRPr/>
          </a:p>
          <a:p>
            <a:pPr indent="-311150" lvl="0" marL="457200" rtl="0" algn="l">
              <a:spcBef>
                <a:spcPts val="0"/>
              </a:spcBef>
              <a:spcAft>
                <a:spcPts val="0"/>
              </a:spcAft>
              <a:buSzPts val="1300"/>
              <a:buChar char="●"/>
            </a:pPr>
            <a:r>
              <a:rPr lang="id"/>
              <a:t>Atau jika kita ingin menjalankan semua unit file unit test, kita bisa gunakan perintah :</a:t>
            </a:r>
            <a:br>
              <a:rPr lang="id"/>
            </a:br>
            <a:r>
              <a:rPr lang="id"/>
              <a:t>dart test</a:t>
            </a:r>
            <a:br>
              <a:rPr lang="id"/>
            </a:br>
            <a:r>
              <a:rPr lang="id"/>
              <a:t>Secara otomatis dart akan menjalankan semua unit test di folder test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Menjalankan Test</a:t>
            </a:r>
            <a:endParaRPr/>
          </a:p>
        </p:txBody>
      </p:sp>
      <p:pic>
        <p:nvPicPr>
          <p:cNvPr id="316" name="Google Shape;316;p51"/>
          <p:cNvPicPr preferRelativeResize="0"/>
          <p:nvPr/>
        </p:nvPicPr>
        <p:blipFill>
          <a:blip r:embed="rId3">
            <a:alphaModFix/>
          </a:blip>
          <a:stretch>
            <a:fillRect/>
          </a:stretch>
        </p:blipFill>
        <p:spPr>
          <a:xfrm>
            <a:off x="152400" y="2006250"/>
            <a:ext cx="8839202" cy="29195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expect Function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Expect Function</a:t>
            </a:r>
            <a:endParaRPr/>
          </a:p>
        </p:txBody>
      </p:sp>
      <p:sp>
        <p:nvSpPr>
          <p:cNvPr id="327" name="Google Shape;327;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unit test, salah satu yang paling penting adalah memastikan apakah data yang kita test benar atau salah</a:t>
            </a:r>
            <a:endParaRPr/>
          </a:p>
          <a:p>
            <a:pPr indent="-311150" lvl="0" marL="457200" rtl="0" algn="l">
              <a:spcBef>
                <a:spcPts val="0"/>
              </a:spcBef>
              <a:spcAft>
                <a:spcPts val="0"/>
              </a:spcAft>
              <a:buSzPts val="1300"/>
              <a:buChar char="●"/>
            </a:pPr>
            <a:r>
              <a:rPr lang="id"/>
              <a:t>Hal ini disebut assertion</a:t>
            </a:r>
            <a:endParaRPr/>
          </a:p>
          <a:p>
            <a:pPr indent="-311150" lvl="0" marL="457200" rtl="0" algn="l">
              <a:spcBef>
                <a:spcPts val="0"/>
              </a:spcBef>
              <a:spcAft>
                <a:spcPts val="0"/>
              </a:spcAft>
              <a:buSzPts val="1300"/>
              <a:buChar char="●"/>
            </a:pPr>
            <a:r>
              <a:rPr lang="id"/>
              <a:t>Di dart, untuk melakukan assertion, kita bisa menggunakan function expect, dimana terdapat dua parameter, pertama adalah data yang akan di test, dan kedua adalah harapan datanya </a:t>
            </a:r>
            <a:endParaRPr/>
          </a:p>
          <a:p>
            <a:pPr indent="-311150" lvl="0" marL="457200" rtl="0" algn="l">
              <a:spcBef>
                <a:spcPts val="0"/>
              </a:spcBef>
              <a:spcAft>
                <a:spcPts val="0"/>
              </a:spcAft>
              <a:buSzPts val="1300"/>
              <a:buChar char="●"/>
            </a:pPr>
            <a:r>
              <a:rPr lang="id"/>
              <a:t>Jika ternyata data tidak sesuai yang diharapkan, maka secara otomatis akan terjadi error yang menyebabkan unit test dianggap gagal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Expect Function</a:t>
            </a:r>
            <a:endParaRPr/>
          </a:p>
        </p:txBody>
      </p:sp>
      <p:pic>
        <p:nvPicPr>
          <p:cNvPr id="333" name="Google Shape;333;p54"/>
          <p:cNvPicPr preferRelativeResize="0"/>
          <p:nvPr/>
        </p:nvPicPr>
        <p:blipFill>
          <a:blip r:embed="rId3">
            <a:alphaModFix/>
          </a:blip>
          <a:stretch>
            <a:fillRect/>
          </a:stretch>
        </p:blipFill>
        <p:spPr>
          <a:xfrm>
            <a:off x="152400" y="2006250"/>
            <a:ext cx="5766320" cy="29848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Matcher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Matcher Package</a:t>
            </a:r>
            <a:endParaRPr/>
          </a:p>
        </p:txBody>
      </p:sp>
      <p:sp>
        <p:nvSpPr>
          <p:cNvPr id="344" name="Google Shape;344;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assertion pada unit test, pengecekannya tidak hanya menggunakan kondisi equals, kadang ada kondisi lain</a:t>
            </a:r>
            <a:endParaRPr/>
          </a:p>
          <a:p>
            <a:pPr indent="-311150" lvl="0" marL="457200" rtl="0" algn="l">
              <a:spcBef>
                <a:spcPts val="0"/>
              </a:spcBef>
              <a:spcAft>
                <a:spcPts val="0"/>
              </a:spcAft>
              <a:buSzPts val="1300"/>
              <a:buChar char="●"/>
            </a:pPr>
            <a:r>
              <a:rPr lang="id"/>
              <a:t>Kita bisa menggunakan Matcher Package, dimana terdapat banyak sekali function dan constant yang bisa kita gunakan untuk mempermudah kita melakukan assertion</a:t>
            </a:r>
            <a:endParaRPr/>
          </a:p>
          <a:p>
            <a:pPr indent="-311150" lvl="0" marL="457200" rtl="0" algn="l">
              <a:spcBef>
                <a:spcPts val="0"/>
              </a:spcBef>
              <a:spcAft>
                <a:spcPts val="0"/>
              </a:spcAft>
              <a:buSzPts val="1300"/>
              <a:buChar char="●"/>
            </a:pPr>
            <a:r>
              <a:rPr lang="id" u="sng">
                <a:solidFill>
                  <a:schemeClr val="hlink"/>
                </a:solidFill>
                <a:hlinkClick r:id="rId3"/>
              </a:rPr>
              <a:t>https://pub.dev/packages/matcher</a:t>
            </a:r>
            <a:r>
              <a:rPr lang="id"/>
              <a:t> </a:t>
            </a:r>
            <a:endParaRPr/>
          </a:p>
          <a:p>
            <a:pPr indent="-311150" lvl="0" marL="457200" rtl="0" algn="l">
              <a:spcBef>
                <a:spcPts val="0"/>
              </a:spcBef>
              <a:spcAft>
                <a:spcPts val="0"/>
              </a:spcAft>
              <a:buSzPts val="1300"/>
              <a:buChar char="●"/>
            </a:pPr>
            <a:r>
              <a:rPr lang="id"/>
              <a:t>Saat menginstall Test Package, Matcher Package otomatis terinstall, sehingga kita tidak perlu menginstalnya secara manual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Matcher</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https://pub.dev/documentation/matcher/latest/matcher/Matcher-class.html</a:t>
            </a:r>
            <a:r>
              <a:rPr lang="id"/>
              <a:t> </a:t>
            </a:r>
            <a:endParaRPr/>
          </a:p>
          <a:p>
            <a:pPr indent="-311150" lvl="0" marL="457200" rtl="0" algn="l">
              <a:spcBef>
                <a:spcPts val="0"/>
              </a:spcBef>
              <a:spcAft>
                <a:spcPts val="0"/>
              </a:spcAft>
              <a:buSzPts val="1300"/>
              <a:buChar char="●"/>
            </a:pPr>
            <a:r>
              <a:rPr lang="id"/>
              <a:t>Cara penggunaan matcher, kita bisa menggunakannya pada parameter kedua pada expect function:</a:t>
            </a:r>
            <a:br>
              <a:rPr lang="id"/>
            </a:br>
            <a:br>
              <a:rPr lang="id"/>
            </a:br>
            <a:r>
              <a:rPr lang="id"/>
              <a:t>expect(value, matcher)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Matcher</a:t>
            </a:r>
            <a:endParaRPr/>
          </a:p>
        </p:txBody>
      </p:sp>
      <p:pic>
        <p:nvPicPr>
          <p:cNvPr id="356" name="Google Shape;356;p58"/>
          <p:cNvPicPr preferRelativeResize="0"/>
          <p:nvPr/>
        </p:nvPicPr>
        <p:blipFill>
          <a:blip r:embed="rId3">
            <a:alphaModFix/>
          </a:blip>
          <a:stretch>
            <a:fillRect/>
          </a:stretch>
        </p:blipFill>
        <p:spPr>
          <a:xfrm>
            <a:off x="152400" y="2006250"/>
            <a:ext cx="8839204" cy="237381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group Function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group Function</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group() function merupakan sebuah function yang bisa digunakan untuk melakukan grouping test function</a:t>
            </a:r>
            <a:endParaRPr/>
          </a:p>
          <a:p>
            <a:pPr indent="-311150" lvl="0" marL="457200" rtl="0" algn="l">
              <a:spcBef>
                <a:spcPts val="0"/>
              </a:spcBef>
              <a:spcAft>
                <a:spcPts val="0"/>
              </a:spcAft>
              <a:buSzPts val="1300"/>
              <a:buChar char="●"/>
            </a:pPr>
            <a:r>
              <a:rPr lang="id"/>
              <a:t>Melakukan grouping lebih bagus dilakukan ketika sebuah file unit test berisikan bayak sekali test function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group Function</a:t>
            </a:r>
            <a:endParaRPr/>
          </a:p>
        </p:txBody>
      </p:sp>
      <p:pic>
        <p:nvPicPr>
          <p:cNvPr id="373" name="Google Shape;373;p61"/>
          <p:cNvPicPr preferRelativeResize="0"/>
          <p:nvPr/>
        </p:nvPicPr>
        <p:blipFill>
          <a:blip r:embed="rId3">
            <a:alphaModFix/>
          </a:blip>
          <a:stretch>
            <a:fillRect/>
          </a:stretch>
        </p:blipFill>
        <p:spPr>
          <a:xfrm>
            <a:off x="152400" y="2006250"/>
            <a:ext cx="623196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setUp Function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setUp Function</a:t>
            </a:r>
            <a:endParaRPr/>
          </a:p>
        </p:txBody>
      </p:sp>
      <p:sp>
        <p:nvSpPr>
          <p:cNvPr id="384" name="Google Shape;384;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setUp function merupakan sebuah function yang bisa kita gunakan untuk meregistrasi kode yang selalu dieksekusi setiap kalo test function di eksekusi</a:t>
            </a:r>
            <a:endParaRPr/>
          </a:p>
          <a:p>
            <a:pPr indent="-311150" lvl="0" marL="457200" rtl="0" algn="l">
              <a:spcBef>
                <a:spcPts val="0"/>
              </a:spcBef>
              <a:spcAft>
                <a:spcPts val="0"/>
              </a:spcAft>
              <a:buSzPts val="1300"/>
              <a:buChar char="●"/>
            </a:pPr>
            <a:r>
              <a:rPr lang="id"/>
              <a:t>setUp function cocok sekali ketika kita butuh membuat sebuah kode yang berulang di awal test function</a:t>
            </a:r>
            <a:endParaRPr/>
          </a:p>
          <a:p>
            <a:pPr indent="-311150" lvl="0" marL="457200" rtl="0" algn="l">
              <a:spcBef>
                <a:spcPts val="0"/>
              </a:spcBef>
              <a:spcAft>
                <a:spcPts val="0"/>
              </a:spcAft>
              <a:buSzPts val="1300"/>
              <a:buChar char="●"/>
            </a:pPr>
            <a:r>
              <a:rPr lang="id"/>
              <a:t>Jika setUp function di tempatkan di dalam group function, maka setUp function ini hanya berlaku untuk test function di dalam group function tersebut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Dasar</a:t>
            </a:r>
            <a:endParaRPr/>
          </a:p>
          <a:p>
            <a:pPr indent="-311150" lvl="0" marL="457200" rtl="0" algn="l">
              <a:spcBef>
                <a:spcPts val="0"/>
              </a:spcBef>
              <a:spcAft>
                <a:spcPts val="0"/>
              </a:spcAft>
              <a:buSzPts val="1300"/>
              <a:buChar char="●"/>
            </a:pPr>
            <a:r>
              <a:rPr lang="id"/>
              <a:t>Dart Object Oriented Programming</a:t>
            </a:r>
            <a:endParaRPr/>
          </a:p>
          <a:p>
            <a:pPr indent="-311150" lvl="0" marL="457200" rtl="0" algn="l">
              <a:spcBef>
                <a:spcPts val="0"/>
              </a:spcBef>
              <a:spcAft>
                <a:spcPts val="0"/>
              </a:spcAft>
              <a:buSzPts val="1300"/>
              <a:buChar char="●"/>
            </a:pPr>
            <a:r>
              <a:rPr lang="id"/>
              <a:t>Dart Generic</a:t>
            </a:r>
            <a:endParaRPr/>
          </a:p>
          <a:p>
            <a:pPr indent="-311150" lvl="0" marL="457200" rtl="0" algn="l">
              <a:spcBef>
                <a:spcPts val="0"/>
              </a:spcBef>
              <a:spcAft>
                <a:spcPts val="0"/>
              </a:spcAft>
              <a:buSzPts val="1300"/>
              <a:buChar char="●"/>
            </a:pPr>
            <a:r>
              <a:rPr lang="id"/>
              <a:t>Dart Packages</a:t>
            </a:r>
            <a:endParaRPr/>
          </a:p>
          <a:p>
            <a:pPr indent="-311150" lvl="0" marL="457200" rtl="0" algn="l">
              <a:spcBef>
                <a:spcPts val="0"/>
              </a:spcBef>
              <a:spcAft>
                <a:spcPts val="0"/>
              </a:spcAft>
              <a:buSzPts val="1300"/>
              <a:buChar char="●"/>
            </a:pPr>
            <a:r>
              <a:rPr lang="id"/>
              <a:t>Dart Collection</a:t>
            </a:r>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setUp Function</a:t>
            </a:r>
            <a:endParaRPr/>
          </a:p>
        </p:txBody>
      </p:sp>
      <p:pic>
        <p:nvPicPr>
          <p:cNvPr id="390" name="Google Shape;390;p64"/>
          <p:cNvPicPr preferRelativeResize="0"/>
          <p:nvPr/>
        </p:nvPicPr>
        <p:blipFill>
          <a:blip r:embed="rId3">
            <a:alphaModFix/>
          </a:blip>
          <a:stretch>
            <a:fillRect/>
          </a:stretch>
        </p:blipFill>
        <p:spPr>
          <a:xfrm>
            <a:off x="152400" y="2006250"/>
            <a:ext cx="3883901" cy="2984850"/>
          </a:xfrm>
          <a:prstGeom prst="rect">
            <a:avLst/>
          </a:prstGeom>
          <a:noFill/>
          <a:ln>
            <a:noFill/>
          </a:ln>
        </p:spPr>
      </p:pic>
      <p:pic>
        <p:nvPicPr>
          <p:cNvPr id="391" name="Google Shape;391;p64"/>
          <p:cNvPicPr preferRelativeResize="0"/>
          <p:nvPr/>
        </p:nvPicPr>
        <p:blipFill>
          <a:blip r:embed="rId4">
            <a:alphaModFix/>
          </a:blip>
          <a:stretch>
            <a:fillRect/>
          </a:stretch>
        </p:blipFill>
        <p:spPr>
          <a:xfrm>
            <a:off x="4188701" y="2006250"/>
            <a:ext cx="4094514" cy="29848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tearDown</a:t>
            </a:r>
            <a:r>
              <a:rPr lang="id"/>
              <a:t> Function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tearDown Function</a:t>
            </a:r>
            <a:endParaRPr/>
          </a:p>
        </p:txBody>
      </p:sp>
      <p:sp>
        <p:nvSpPr>
          <p:cNvPr id="402" name="Google Shape;402;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setUp function adalah function yang selalu dieksekusi di awal unit test, maka tearDown adalah function yang selalu dieksekusi di akhir unit test</a:t>
            </a:r>
            <a:endParaRPr/>
          </a:p>
          <a:p>
            <a:pPr indent="-311150" lvl="0" marL="457200" rtl="0" algn="l">
              <a:spcBef>
                <a:spcPts val="0"/>
              </a:spcBef>
              <a:spcAft>
                <a:spcPts val="0"/>
              </a:spcAft>
              <a:buSzPts val="1300"/>
              <a:buChar char="●"/>
            </a:pPr>
            <a:r>
              <a:rPr lang="id"/>
              <a:t>Cocok untuk melakukan hal yang harus dilakukan setelah semua unit test berjalan</a:t>
            </a:r>
            <a:endParaRPr/>
          </a:p>
          <a:p>
            <a:pPr indent="-311150" lvl="0" marL="457200" rtl="0" algn="l">
              <a:spcBef>
                <a:spcPts val="0"/>
              </a:spcBef>
              <a:spcAft>
                <a:spcPts val="0"/>
              </a:spcAft>
              <a:buSzPts val="1300"/>
              <a:buChar char="●"/>
            </a:pPr>
            <a:r>
              <a:rPr lang="id"/>
              <a:t>Jika tearDown function di tempatkan di dalam group function, maka tearDown function ini hanya berlaku untuk test function di dalam group function tersebut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tearDown Function</a:t>
            </a:r>
            <a:endParaRPr/>
          </a:p>
        </p:txBody>
      </p:sp>
      <p:pic>
        <p:nvPicPr>
          <p:cNvPr id="408" name="Google Shape;408;p67"/>
          <p:cNvPicPr preferRelativeResize="0"/>
          <p:nvPr/>
        </p:nvPicPr>
        <p:blipFill>
          <a:blip r:embed="rId3">
            <a:alphaModFix/>
          </a:blip>
          <a:stretch>
            <a:fillRect/>
          </a:stretch>
        </p:blipFill>
        <p:spPr>
          <a:xfrm>
            <a:off x="152400" y="2006250"/>
            <a:ext cx="2437242" cy="2984850"/>
          </a:xfrm>
          <a:prstGeom prst="rect">
            <a:avLst/>
          </a:prstGeom>
          <a:noFill/>
          <a:ln>
            <a:noFill/>
          </a:ln>
        </p:spPr>
      </p:pic>
      <p:pic>
        <p:nvPicPr>
          <p:cNvPr id="409" name="Google Shape;409;p67"/>
          <p:cNvPicPr preferRelativeResize="0"/>
          <p:nvPr/>
        </p:nvPicPr>
        <p:blipFill>
          <a:blip r:embed="rId4">
            <a:alphaModFix/>
          </a:blip>
          <a:stretch>
            <a:fillRect/>
          </a:stretch>
        </p:blipFill>
        <p:spPr>
          <a:xfrm>
            <a:off x="2742042" y="2006250"/>
            <a:ext cx="4008640" cy="298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setUpAll</a:t>
            </a:r>
            <a:r>
              <a:rPr lang="id"/>
              <a:t> Function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setUpAll Function</a:t>
            </a:r>
            <a:endParaRPr/>
          </a:p>
        </p:txBody>
      </p:sp>
      <p:sp>
        <p:nvSpPr>
          <p:cNvPr id="420" name="Google Shape;420;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setUp function akan dieksekusi di awal sebelum tiap test function di eksekusi</a:t>
            </a:r>
            <a:endParaRPr/>
          </a:p>
          <a:p>
            <a:pPr indent="-311150" lvl="0" marL="457200" rtl="0" algn="l">
              <a:spcBef>
                <a:spcPts val="0"/>
              </a:spcBef>
              <a:spcAft>
                <a:spcPts val="0"/>
              </a:spcAft>
              <a:buSzPts val="1300"/>
              <a:buChar char="●"/>
            </a:pPr>
            <a:r>
              <a:rPr lang="id"/>
              <a:t>setUpAll function hanya dieksekusi sekali saja, di awal sebelum semua test function di eksekusi</a:t>
            </a:r>
            <a:endParaRPr/>
          </a:p>
          <a:p>
            <a:pPr indent="-311150" lvl="0" marL="457200" rtl="0" algn="l">
              <a:spcBef>
                <a:spcPts val="0"/>
              </a:spcBef>
              <a:spcAft>
                <a:spcPts val="0"/>
              </a:spcAft>
              <a:buSzPts val="1300"/>
              <a:buChar char="●"/>
            </a:pPr>
            <a:r>
              <a:rPr lang="id"/>
              <a:t>Jika setUpAll function di tempatkan di dalam group function, maka setUpAll function ini hanya berlaku untuk test function di dalam group function tersebut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setUpAll Function</a:t>
            </a:r>
            <a:endParaRPr/>
          </a:p>
        </p:txBody>
      </p:sp>
      <p:pic>
        <p:nvPicPr>
          <p:cNvPr id="426" name="Google Shape;426;p70"/>
          <p:cNvPicPr preferRelativeResize="0"/>
          <p:nvPr/>
        </p:nvPicPr>
        <p:blipFill>
          <a:blip r:embed="rId3">
            <a:alphaModFix/>
          </a:blip>
          <a:stretch>
            <a:fillRect/>
          </a:stretch>
        </p:blipFill>
        <p:spPr>
          <a:xfrm>
            <a:off x="152400" y="2006250"/>
            <a:ext cx="2722380" cy="2984851"/>
          </a:xfrm>
          <a:prstGeom prst="rect">
            <a:avLst/>
          </a:prstGeom>
          <a:noFill/>
          <a:ln>
            <a:noFill/>
          </a:ln>
        </p:spPr>
      </p:pic>
      <p:pic>
        <p:nvPicPr>
          <p:cNvPr id="427" name="Google Shape;427;p70"/>
          <p:cNvPicPr preferRelativeResize="0"/>
          <p:nvPr/>
        </p:nvPicPr>
        <p:blipFill>
          <a:blip r:embed="rId4">
            <a:alphaModFix/>
          </a:blip>
          <a:stretch>
            <a:fillRect/>
          </a:stretch>
        </p:blipFill>
        <p:spPr>
          <a:xfrm>
            <a:off x="3027180" y="2006250"/>
            <a:ext cx="3896689" cy="29848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tearDownAll</a:t>
            </a:r>
            <a:r>
              <a:rPr lang="id"/>
              <a:t> Function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tearDownAll Function</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tearDown function akan dieksekusi di akhir setelah tiap test function di eksekusi</a:t>
            </a:r>
            <a:endParaRPr/>
          </a:p>
          <a:p>
            <a:pPr indent="-311150" lvl="0" marL="457200" rtl="0" algn="l">
              <a:spcBef>
                <a:spcPts val="0"/>
              </a:spcBef>
              <a:spcAft>
                <a:spcPts val="0"/>
              </a:spcAft>
              <a:buSzPts val="1300"/>
              <a:buChar char="●"/>
            </a:pPr>
            <a:r>
              <a:rPr lang="id"/>
              <a:t>tearDownAll function hanya dieksekusi sekali saja, di akhir setelah semua test function di eksekusi</a:t>
            </a:r>
            <a:endParaRPr/>
          </a:p>
          <a:p>
            <a:pPr indent="-311150" lvl="0" marL="457200" rtl="0" algn="l">
              <a:spcBef>
                <a:spcPts val="0"/>
              </a:spcBef>
              <a:spcAft>
                <a:spcPts val="0"/>
              </a:spcAft>
              <a:buSzPts val="1300"/>
              <a:buChar char="●"/>
            </a:pPr>
            <a:r>
              <a:rPr lang="id"/>
              <a:t>Jika tearDownAll function di tempatkan di dalam group function, maka tearDownAll function ini hanya berlaku untuk test function di dalam group function tersebut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tearDownAll Function</a:t>
            </a:r>
            <a:endParaRPr/>
          </a:p>
        </p:txBody>
      </p:sp>
      <p:pic>
        <p:nvPicPr>
          <p:cNvPr id="444" name="Google Shape;444;p73"/>
          <p:cNvPicPr preferRelativeResize="0"/>
          <p:nvPr/>
        </p:nvPicPr>
        <p:blipFill>
          <a:blip r:embed="rId3">
            <a:alphaModFix/>
          </a:blip>
          <a:stretch>
            <a:fillRect/>
          </a:stretch>
        </p:blipFill>
        <p:spPr>
          <a:xfrm>
            <a:off x="152400" y="2006250"/>
            <a:ext cx="2243452" cy="2984851"/>
          </a:xfrm>
          <a:prstGeom prst="rect">
            <a:avLst/>
          </a:prstGeom>
          <a:noFill/>
          <a:ln>
            <a:noFill/>
          </a:ln>
        </p:spPr>
      </p:pic>
      <p:pic>
        <p:nvPicPr>
          <p:cNvPr id="445" name="Google Shape;445;p73"/>
          <p:cNvPicPr preferRelativeResize="0"/>
          <p:nvPr/>
        </p:nvPicPr>
        <p:blipFill>
          <a:blip r:embed="rId4">
            <a:alphaModFix/>
          </a:blip>
          <a:stretch>
            <a:fillRect/>
          </a:stretch>
        </p:blipFill>
        <p:spPr>
          <a:xfrm>
            <a:off x="2548252" y="2006250"/>
            <a:ext cx="3668878" cy="2984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Software Testing</a:t>
            </a:r>
            <a:endParaRPr/>
          </a:p>
          <a:p>
            <a:pPr indent="-311150" lvl="0" marL="457200" rtl="0" algn="l">
              <a:spcBef>
                <a:spcPts val="0"/>
              </a:spcBef>
              <a:spcAft>
                <a:spcPts val="0"/>
              </a:spcAft>
              <a:buSzPts val="1300"/>
              <a:buChar char="●"/>
            </a:pPr>
            <a:r>
              <a:rPr lang="id"/>
              <a:t>Testing Package</a:t>
            </a:r>
            <a:endParaRPr/>
          </a:p>
          <a:p>
            <a:pPr indent="-311150" lvl="0" marL="457200" rtl="0" algn="l">
              <a:spcBef>
                <a:spcPts val="0"/>
              </a:spcBef>
              <a:spcAft>
                <a:spcPts val="0"/>
              </a:spcAft>
              <a:buSzPts val="1300"/>
              <a:buChar char="●"/>
            </a:pPr>
            <a:r>
              <a:rPr lang="id"/>
              <a:t>Test dan Group Function</a:t>
            </a:r>
            <a:endParaRPr/>
          </a:p>
          <a:p>
            <a:pPr indent="-311150" lvl="0" marL="457200" rtl="0" algn="l">
              <a:spcBef>
                <a:spcPts val="0"/>
              </a:spcBef>
              <a:spcAft>
                <a:spcPts val="0"/>
              </a:spcAft>
              <a:buSzPts val="1300"/>
              <a:buChar char="●"/>
            </a:pPr>
            <a:r>
              <a:rPr lang="id"/>
              <a:t>Expect Function</a:t>
            </a:r>
            <a:endParaRPr/>
          </a:p>
          <a:p>
            <a:pPr indent="-311150" lvl="0" marL="457200" rtl="0" algn="l">
              <a:spcBef>
                <a:spcPts val="0"/>
              </a:spcBef>
              <a:spcAft>
                <a:spcPts val="0"/>
              </a:spcAft>
              <a:buSzPts val="1300"/>
              <a:buChar char="●"/>
            </a:pPr>
            <a:r>
              <a:rPr lang="id"/>
              <a:t>Matcher</a:t>
            </a:r>
            <a:endParaRPr/>
          </a:p>
          <a:p>
            <a:pPr indent="-311150" lvl="0" marL="457200" rtl="0" algn="l">
              <a:spcBef>
                <a:spcPts val="0"/>
              </a:spcBef>
              <a:spcAft>
                <a:spcPts val="0"/>
              </a:spcAft>
              <a:buSzPts val="1300"/>
              <a:buChar char="●"/>
            </a:pPr>
            <a:r>
              <a:rPr lang="id"/>
              <a:t>Mock Object</a:t>
            </a:r>
            <a:endParaRPr/>
          </a:p>
          <a:p>
            <a:pPr indent="-311150" lvl="0" marL="457200" rtl="0" algn="l">
              <a:spcBef>
                <a:spcPts val="0"/>
              </a:spcBef>
              <a:spcAft>
                <a:spcPts val="0"/>
              </a:spcAft>
              <a:buSzPts val="1300"/>
              <a:buChar char="●"/>
            </a:pPr>
            <a:r>
              <a:rPr lang="id"/>
              <a:t>Mockito</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Platform Selector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Platform Selector</a:t>
            </a:r>
            <a:endParaRPr/>
          </a:p>
        </p:txBody>
      </p:sp>
      <p:sp>
        <p:nvSpPr>
          <p:cNvPr id="456" name="Google Shape;456;p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mungkin kita membuat kode Dart yang dikhususkan untuk platform tertentu, misal untuk sistem operasi tertentu misalnya</a:t>
            </a:r>
            <a:endParaRPr/>
          </a:p>
          <a:p>
            <a:pPr indent="-311150" lvl="0" marL="457200" rtl="0" algn="l">
              <a:spcBef>
                <a:spcPts val="0"/>
              </a:spcBef>
              <a:spcAft>
                <a:spcPts val="0"/>
              </a:spcAft>
              <a:buSzPts val="1300"/>
              <a:buChar char="●"/>
            </a:pPr>
            <a:r>
              <a:rPr lang="id"/>
              <a:t>Kita bisa menandai sebuah unit test dengan annotation @</a:t>
            </a:r>
            <a:r>
              <a:rPr lang="id"/>
              <a:t>TestOn</a:t>
            </a:r>
            <a:r>
              <a:rPr lang="id"/>
              <a:t>, untuk memberi tahu bahwa unit test ini untuk platform yang kita sebutkan, sehingga jika kita menjalankan unit test tersebut di platform yang berbeda, secara otomatis unit test tersebut akan di skip</a:t>
            </a:r>
            <a:endParaRPr/>
          </a:p>
          <a:p>
            <a:pPr indent="-311150" lvl="0" marL="457200" rtl="0" algn="l">
              <a:spcBef>
                <a:spcPts val="0"/>
              </a:spcBef>
              <a:spcAft>
                <a:spcPts val="0"/>
              </a:spcAft>
              <a:buSzPts val="1300"/>
              <a:buChar char="●"/>
            </a:pPr>
            <a:r>
              <a:rPr lang="id"/>
              <a:t>Platform selector mendukung operator boolean, seperti &amp;&amp;, || dan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Platform</a:t>
            </a:r>
            <a:endParaRPr/>
          </a:p>
        </p:txBody>
      </p:sp>
      <p:sp>
        <p:nvSpPr>
          <p:cNvPr id="462" name="Google Shape;462;p7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vm: test di command line Dart VM</a:t>
            </a:r>
            <a:endParaRPr/>
          </a:p>
          <a:p>
            <a:pPr indent="-311150" lvl="0" marL="457200" rtl="0" algn="l">
              <a:spcBef>
                <a:spcPts val="0"/>
              </a:spcBef>
              <a:spcAft>
                <a:spcPts val="0"/>
              </a:spcAft>
              <a:buSzPts val="1300"/>
              <a:buChar char="●"/>
            </a:pPr>
            <a:r>
              <a:rPr lang="id"/>
              <a:t>chrome: test di browser Chrome</a:t>
            </a:r>
            <a:endParaRPr/>
          </a:p>
          <a:p>
            <a:pPr indent="-311150" lvl="0" marL="457200" rtl="0" algn="l">
              <a:spcBef>
                <a:spcPts val="0"/>
              </a:spcBef>
              <a:spcAft>
                <a:spcPts val="0"/>
              </a:spcAft>
              <a:buSzPts val="1300"/>
              <a:buChar char="●"/>
            </a:pPr>
            <a:r>
              <a:rPr lang="id"/>
              <a:t>firefox: test di browser Firefox</a:t>
            </a:r>
            <a:endParaRPr/>
          </a:p>
          <a:p>
            <a:pPr indent="-311150" lvl="0" marL="457200" rtl="0" algn="l">
              <a:spcBef>
                <a:spcPts val="0"/>
              </a:spcBef>
              <a:spcAft>
                <a:spcPts val="0"/>
              </a:spcAft>
              <a:buSzPts val="1300"/>
              <a:buChar char="●"/>
            </a:pPr>
            <a:r>
              <a:rPr lang="id"/>
              <a:t>safari: test di browser Safari</a:t>
            </a:r>
            <a:endParaRPr/>
          </a:p>
          <a:p>
            <a:pPr indent="-311150" lvl="0" marL="457200" rtl="0" algn="l">
              <a:spcBef>
                <a:spcPts val="0"/>
              </a:spcBef>
              <a:spcAft>
                <a:spcPts val="0"/>
              </a:spcAft>
              <a:buSzPts val="1300"/>
              <a:buChar char="●"/>
            </a:pPr>
            <a:r>
              <a:rPr lang="id"/>
              <a:t>ie: test di browser Internet Explorer</a:t>
            </a:r>
            <a:endParaRPr/>
          </a:p>
          <a:p>
            <a:pPr indent="-311150" lvl="0" marL="457200" rtl="0" algn="l">
              <a:spcBef>
                <a:spcPts val="0"/>
              </a:spcBef>
              <a:spcAft>
                <a:spcPts val="0"/>
              </a:spcAft>
              <a:buSzPts val="1300"/>
              <a:buChar char="●"/>
            </a:pPr>
            <a:r>
              <a:rPr lang="id"/>
              <a:t>node: test di NodeJS</a:t>
            </a:r>
            <a:endParaRPr/>
          </a:p>
          <a:p>
            <a:pPr indent="-311150" lvl="0" marL="457200" rtl="0" algn="l">
              <a:spcBef>
                <a:spcPts val="0"/>
              </a:spcBef>
              <a:spcAft>
                <a:spcPts val="0"/>
              </a:spcAft>
              <a:buSzPts val="1300"/>
              <a:buChar char="●"/>
            </a:pPr>
            <a:r>
              <a:rPr lang="id"/>
              <a:t>browser: test di browser apapun</a:t>
            </a:r>
            <a:endParaRPr/>
          </a:p>
          <a:p>
            <a:pPr indent="-311150" lvl="0" marL="457200" rtl="0" algn="l">
              <a:spcBef>
                <a:spcPts val="0"/>
              </a:spcBef>
              <a:spcAft>
                <a:spcPts val="0"/>
              </a:spcAft>
              <a:buSzPts val="1300"/>
              <a:buChar char="●"/>
            </a:pPr>
            <a:r>
              <a:rPr lang="id"/>
              <a:t>js: test telah di compile ke JavaScript</a:t>
            </a:r>
            <a:endParaRPr/>
          </a:p>
        </p:txBody>
      </p:sp>
      <p:sp>
        <p:nvSpPr>
          <p:cNvPr id="463" name="Google Shape;463;p7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blink: test di browser yang memiliki blinkn render engine</a:t>
            </a:r>
            <a:endParaRPr/>
          </a:p>
          <a:p>
            <a:pPr indent="-311150" lvl="0" marL="457200" rtl="0" algn="l">
              <a:spcBef>
                <a:spcPts val="0"/>
              </a:spcBef>
              <a:spcAft>
                <a:spcPts val="0"/>
              </a:spcAft>
              <a:buSzPts val="1300"/>
              <a:buChar char="●"/>
            </a:pPr>
            <a:r>
              <a:rPr lang="id"/>
              <a:t>windows: test di os Windows</a:t>
            </a:r>
            <a:endParaRPr/>
          </a:p>
          <a:p>
            <a:pPr indent="-311150" lvl="0" marL="457200" rtl="0" algn="l">
              <a:spcBef>
                <a:spcPts val="0"/>
              </a:spcBef>
              <a:spcAft>
                <a:spcPts val="0"/>
              </a:spcAft>
              <a:buSzPts val="1300"/>
              <a:buChar char="●"/>
            </a:pPr>
            <a:r>
              <a:rPr lang="id"/>
              <a:t>mac-os: test di os Mac</a:t>
            </a:r>
            <a:endParaRPr/>
          </a:p>
          <a:p>
            <a:pPr indent="-311150" lvl="0" marL="457200" rtl="0" algn="l">
              <a:spcBef>
                <a:spcPts val="0"/>
              </a:spcBef>
              <a:spcAft>
                <a:spcPts val="0"/>
              </a:spcAft>
              <a:buSzPts val="1300"/>
              <a:buChar char="●"/>
            </a:pPr>
            <a:r>
              <a:rPr lang="id"/>
              <a:t>linux: test di os Linux</a:t>
            </a:r>
            <a:endParaRPr/>
          </a:p>
          <a:p>
            <a:pPr indent="-311150" lvl="0" marL="457200" rtl="0" algn="l">
              <a:spcBef>
                <a:spcPts val="0"/>
              </a:spcBef>
              <a:spcAft>
                <a:spcPts val="0"/>
              </a:spcAft>
              <a:buSzPts val="1300"/>
              <a:buChar char="●"/>
            </a:pPr>
            <a:r>
              <a:rPr lang="id"/>
              <a:t>android: test di os Android</a:t>
            </a:r>
            <a:endParaRPr/>
          </a:p>
          <a:p>
            <a:pPr indent="-311150" lvl="0" marL="457200" rtl="0" algn="l">
              <a:spcBef>
                <a:spcPts val="0"/>
              </a:spcBef>
              <a:spcAft>
                <a:spcPts val="0"/>
              </a:spcAft>
              <a:buSzPts val="1300"/>
              <a:buChar char="●"/>
            </a:pPr>
            <a:r>
              <a:rPr lang="id"/>
              <a:t>ios: test di os iOS</a:t>
            </a:r>
            <a:endParaRPr/>
          </a:p>
          <a:p>
            <a:pPr indent="-311150" lvl="0" marL="457200" rtl="0" algn="l">
              <a:spcBef>
                <a:spcPts val="0"/>
              </a:spcBef>
              <a:spcAft>
                <a:spcPts val="0"/>
              </a:spcAft>
              <a:buSzPts val="1300"/>
              <a:buChar char="●"/>
            </a:pPr>
            <a:r>
              <a:rPr lang="id"/>
              <a:t>posix: test di os POSIX</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Platform Selector</a:t>
            </a:r>
            <a:endParaRPr/>
          </a:p>
        </p:txBody>
      </p:sp>
      <p:pic>
        <p:nvPicPr>
          <p:cNvPr id="469" name="Google Shape;469;p77"/>
          <p:cNvPicPr preferRelativeResize="0"/>
          <p:nvPr/>
        </p:nvPicPr>
        <p:blipFill>
          <a:blip r:embed="rId3">
            <a:alphaModFix/>
          </a:blip>
          <a:stretch>
            <a:fillRect/>
          </a:stretch>
        </p:blipFill>
        <p:spPr>
          <a:xfrm>
            <a:off x="152400" y="2006250"/>
            <a:ext cx="6853110" cy="29848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Platform Selector Parameter</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menggunakan annotation @TestOn, maka seluruh unit test di file tersebut akan menggunakan platform selector yang sudah ditentukan</a:t>
            </a:r>
            <a:endParaRPr/>
          </a:p>
          <a:p>
            <a:pPr indent="-311150" lvl="0" marL="457200" rtl="0" algn="l">
              <a:spcBef>
                <a:spcPts val="0"/>
              </a:spcBef>
              <a:spcAft>
                <a:spcPts val="0"/>
              </a:spcAft>
              <a:buSzPts val="1300"/>
              <a:buChar char="●"/>
            </a:pPr>
            <a:r>
              <a:rPr lang="id"/>
              <a:t>Kadang, kita hanya ingin beberapa test function atau group function saja misalnya, pada kasus ini kita bisa menambahkan parameter testOn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Platform Selector Parameter</a:t>
            </a:r>
            <a:endParaRPr/>
          </a:p>
        </p:txBody>
      </p:sp>
      <p:pic>
        <p:nvPicPr>
          <p:cNvPr id="481" name="Google Shape;481;p79"/>
          <p:cNvPicPr preferRelativeResize="0"/>
          <p:nvPr/>
        </p:nvPicPr>
        <p:blipFill>
          <a:blip r:embed="rId3">
            <a:alphaModFix/>
          </a:blip>
          <a:stretch>
            <a:fillRect/>
          </a:stretch>
        </p:blipFill>
        <p:spPr>
          <a:xfrm>
            <a:off x="152400" y="2006250"/>
            <a:ext cx="7647264"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Skip Test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Skip Test</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unit test, kadang ada kalanya sebuah unit test bermasalah dan belum bisa diperbaiki</a:t>
            </a:r>
            <a:endParaRPr/>
          </a:p>
          <a:p>
            <a:pPr indent="-311150" lvl="0" marL="457200" rtl="0" algn="l">
              <a:spcBef>
                <a:spcPts val="0"/>
              </a:spcBef>
              <a:spcAft>
                <a:spcPts val="0"/>
              </a:spcAft>
              <a:buSzPts val="1300"/>
              <a:buChar char="●"/>
            </a:pPr>
            <a:r>
              <a:rPr lang="id"/>
              <a:t>Pada kasus ini, jangan hapus unit test tersebut, tapi tandai unit test tersebut agar tidak dijalankan, atau skip</a:t>
            </a:r>
            <a:endParaRPr/>
          </a:p>
          <a:p>
            <a:pPr indent="-311150" lvl="0" marL="457200" rtl="0" algn="l">
              <a:spcBef>
                <a:spcPts val="0"/>
              </a:spcBef>
              <a:spcAft>
                <a:spcPts val="0"/>
              </a:spcAft>
              <a:buSzPts val="1300"/>
              <a:buChar char="●"/>
            </a:pPr>
            <a:r>
              <a:rPr lang="id"/>
              <a:t>Kita bisa menggunakan annotation @Skip untuk menandai sebuah file unit test agar di skip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Skip File Unit Test</a:t>
            </a:r>
            <a:endParaRPr/>
          </a:p>
        </p:txBody>
      </p:sp>
      <p:pic>
        <p:nvPicPr>
          <p:cNvPr id="498" name="Google Shape;498;p82"/>
          <p:cNvPicPr preferRelativeResize="0"/>
          <p:nvPr/>
        </p:nvPicPr>
        <p:blipFill>
          <a:blip r:embed="rId3">
            <a:alphaModFix/>
          </a:blip>
          <a:stretch>
            <a:fillRect/>
          </a:stretch>
        </p:blipFill>
        <p:spPr>
          <a:xfrm>
            <a:off x="152400" y="2006250"/>
            <a:ext cx="5809164" cy="298485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Skip Parameter</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Menggunakan Annotation @Skip secara otomatis akan melakukan skip seluruh test di file tersebut</a:t>
            </a:r>
            <a:endParaRPr/>
          </a:p>
          <a:p>
            <a:pPr indent="-311150" lvl="0" marL="457200" rtl="0" algn="l">
              <a:spcBef>
                <a:spcPts val="0"/>
              </a:spcBef>
              <a:spcAft>
                <a:spcPts val="0"/>
              </a:spcAft>
              <a:buSzPts val="1300"/>
              <a:buChar char="●"/>
            </a:pPr>
            <a:r>
              <a:rPr lang="id"/>
              <a:t>Kadang, ada kalanya kita hanya ingin melakukan skip satu buah test function atau group function</a:t>
            </a:r>
            <a:endParaRPr/>
          </a:p>
          <a:p>
            <a:pPr indent="-311150" lvl="0" marL="457200" rtl="0" algn="l">
              <a:spcBef>
                <a:spcPts val="0"/>
              </a:spcBef>
              <a:spcAft>
                <a:spcPts val="0"/>
              </a:spcAft>
              <a:buSzPts val="1300"/>
              <a:buChar char="●"/>
            </a:pPr>
            <a:r>
              <a:rPr lang="id"/>
              <a:t>Kita bisa menambahkan object parameter skip pada test function dan group function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Software Testing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Skip Parameter</a:t>
            </a:r>
            <a:endParaRPr/>
          </a:p>
        </p:txBody>
      </p:sp>
      <p:pic>
        <p:nvPicPr>
          <p:cNvPr id="510" name="Google Shape;510;p84"/>
          <p:cNvPicPr preferRelativeResize="0"/>
          <p:nvPr/>
        </p:nvPicPr>
        <p:blipFill>
          <a:blip r:embed="rId3">
            <a:alphaModFix/>
          </a:blip>
          <a:stretch>
            <a:fillRect/>
          </a:stretch>
        </p:blipFill>
        <p:spPr>
          <a:xfrm>
            <a:off x="152400" y="2006250"/>
            <a:ext cx="6702822" cy="29848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a:t>
            </a:r>
            <a:endParaRPr/>
          </a:p>
        </p:txBody>
      </p:sp>
      <p:sp>
        <p:nvSpPr>
          <p:cNvPr id="521" name="Google Shape;521;p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unit test yang banyak, kadang kita ingin menambahkan tag terhadap unit test nya</a:t>
            </a:r>
            <a:endParaRPr/>
          </a:p>
          <a:p>
            <a:pPr indent="-311150" lvl="0" marL="457200" rtl="0" algn="l">
              <a:spcBef>
                <a:spcPts val="0"/>
              </a:spcBef>
              <a:spcAft>
                <a:spcPts val="0"/>
              </a:spcAft>
              <a:buSzPts val="1300"/>
              <a:buChar char="●"/>
            </a:pPr>
            <a:r>
              <a:rPr lang="id"/>
              <a:t>Biasanya ini digunakan sebagai penanda untuk tag</a:t>
            </a:r>
            <a:endParaRPr/>
          </a:p>
          <a:p>
            <a:pPr indent="-311150" lvl="0" marL="457200" rtl="0" algn="l">
              <a:spcBef>
                <a:spcPts val="0"/>
              </a:spcBef>
              <a:spcAft>
                <a:spcPts val="0"/>
              </a:spcAft>
              <a:buSzPts val="1300"/>
              <a:buChar char="●"/>
            </a:pPr>
            <a:r>
              <a:rPr lang="id"/>
              <a:t>Kita bisa menggunakan annotation @Tags, atau menggunakan named parameter tags di test atau group function</a:t>
            </a:r>
            <a:endParaRPr/>
          </a:p>
          <a:p>
            <a:pPr indent="-311150" lvl="0" marL="457200" rtl="0" algn="l">
              <a:spcBef>
                <a:spcPts val="0"/>
              </a:spcBef>
              <a:spcAft>
                <a:spcPts val="0"/>
              </a:spcAft>
              <a:buSzPts val="1300"/>
              <a:buChar char="●"/>
            </a:pPr>
            <a:r>
              <a:rPr lang="id"/>
              <a:t>Salah satu keuntungan menambahkan tag, kita bisa meminta Dart untuk menjalankan unit test dengan tag tertentu saja misalnya, dengan perintah :</a:t>
            </a:r>
            <a:br>
              <a:rPr lang="id"/>
            </a:br>
            <a:r>
              <a:rPr lang="id"/>
              <a:t>dart test --tags “tag dengan boolean selector”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a:t>
            </a:r>
            <a:endParaRPr/>
          </a:p>
        </p:txBody>
      </p:sp>
      <p:pic>
        <p:nvPicPr>
          <p:cNvPr id="527" name="Google Shape;527;p87"/>
          <p:cNvPicPr preferRelativeResize="0"/>
          <p:nvPr/>
        </p:nvPicPr>
        <p:blipFill>
          <a:blip r:embed="rId3">
            <a:alphaModFix/>
          </a:blip>
          <a:stretch>
            <a:fillRect/>
          </a:stretch>
        </p:blipFill>
        <p:spPr>
          <a:xfrm>
            <a:off x="152400" y="2006250"/>
            <a:ext cx="7099853"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Unit Test Tag Tertentu</a:t>
            </a:r>
            <a:endParaRPr/>
          </a:p>
        </p:txBody>
      </p:sp>
      <p:pic>
        <p:nvPicPr>
          <p:cNvPr id="533" name="Google Shape;533;p88"/>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Retry Test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Retry Test</a:t>
            </a:r>
            <a:endParaRPr/>
          </a:p>
        </p:txBody>
      </p:sp>
      <p:sp>
        <p:nvSpPr>
          <p:cNvPr id="544" name="Google Shape;544;p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unit test, kadang ada kalanya unit test tersebut tidak stabil, misal butuh konek ke database atau ke sistem lain</a:t>
            </a:r>
            <a:endParaRPr/>
          </a:p>
          <a:p>
            <a:pPr indent="-311150" lvl="0" marL="457200" rtl="0" algn="l">
              <a:spcBef>
                <a:spcPts val="0"/>
              </a:spcBef>
              <a:spcAft>
                <a:spcPts val="0"/>
              </a:spcAft>
              <a:buSzPts val="1300"/>
              <a:buChar char="●"/>
            </a:pPr>
            <a:r>
              <a:rPr lang="id"/>
              <a:t>Hal ini menyebabkan kadang unit test sering gagal, bukan karena kode salah, tapi karena faktor seperti koneksi network, dan lain-lain</a:t>
            </a:r>
            <a:endParaRPr/>
          </a:p>
          <a:p>
            <a:pPr indent="-311150" lvl="0" marL="457200" rtl="0" algn="l">
              <a:spcBef>
                <a:spcPts val="0"/>
              </a:spcBef>
              <a:spcAft>
                <a:spcPts val="0"/>
              </a:spcAft>
              <a:buSzPts val="1300"/>
              <a:buChar char="●"/>
            </a:pPr>
            <a:r>
              <a:rPr lang="id"/>
              <a:t>Dart memiliki fitur untuk melakukan retry ketika unit test gagal dilakukan</a:t>
            </a:r>
            <a:endParaRPr/>
          </a:p>
          <a:p>
            <a:pPr indent="-311150" lvl="0" marL="457200" rtl="0" algn="l">
              <a:spcBef>
                <a:spcPts val="0"/>
              </a:spcBef>
              <a:spcAft>
                <a:spcPts val="0"/>
              </a:spcAft>
              <a:buSzPts val="1300"/>
              <a:buChar char="●"/>
            </a:pPr>
            <a:r>
              <a:rPr lang="id"/>
              <a:t>Kita bisa menggunakan annotation @Retry dan secara otomatis unit test akan di retry sejumlah yang kita tentukan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Retry</a:t>
            </a:r>
            <a:endParaRPr/>
          </a:p>
        </p:txBody>
      </p:sp>
      <p:pic>
        <p:nvPicPr>
          <p:cNvPr id="550" name="Google Shape;550;p91"/>
          <p:cNvPicPr preferRelativeResize="0"/>
          <p:nvPr/>
        </p:nvPicPr>
        <p:blipFill>
          <a:blip r:embed="rId3">
            <a:alphaModFix/>
          </a:blip>
          <a:stretch>
            <a:fillRect/>
          </a:stretch>
        </p:blipFill>
        <p:spPr>
          <a:xfrm>
            <a:off x="152400" y="2006250"/>
            <a:ext cx="6266771"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Retry Parameter</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ingin melakukan retry pada test atau group function tertentu, kita juga bisa menambahkan named parameter retry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Retry Parameter</a:t>
            </a:r>
            <a:endParaRPr/>
          </a:p>
        </p:txBody>
      </p:sp>
      <p:pic>
        <p:nvPicPr>
          <p:cNvPr id="562" name="Google Shape;562;p93"/>
          <p:cNvPicPr preferRelativeResize="0"/>
          <p:nvPr/>
        </p:nvPicPr>
        <p:blipFill>
          <a:blip r:embed="rId3">
            <a:alphaModFix/>
          </a:blip>
          <a:stretch>
            <a:fillRect/>
          </a:stretch>
        </p:blipFill>
        <p:spPr>
          <a:xfrm>
            <a:off x="152400" y="2006250"/>
            <a:ext cx="8418348" cy="2984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Software Testing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Software testing adalah salah satu disiplin ilmu dalam software engineering</a:t>
            </a:r>
            <a:endParaRPr/>
          </a:p>
          <a:p>
            <a:pPr indent="-311150" lvl="0" marL="457200" rtl="0" algn="l">
              <a:spcBef>
                <a:spcPts val="0"/>
              </a:spcBef>
              <a:spcAft>
                <a:spcPts val="0"/>
              </a:spcAft>
              <a:buSzPts val="1300"/>
              <a:buChar char="●"/>
            </a:pPr>
            <a:r>
              <a:rPr lang="id"/>
              <a:t>Tujuan utama dari software testing adalah memastikan kualitas kode dan aplikasi kita baik</a:t>
            </a:r>
            <a:endParaRPr/>
          </a:p>
          <a:p>
            <a:pPr indent="-311150" lvl="0" marL="457200" rtl="0" algn="l">
              <a:spcBef>
                <a:spcPts val="0"/>
              </a:spcBef>
              <a:spcAft>
                <a:spcPts val="0"/>
              </a:spcAft>
              <a:buSzPts val="1300"/>
              <a:buChar char="●"/>
            </a:pPr>
            <a:r>
              <a:rPr lang="id"/>
              <a:t>Ilmu untuk software testing sendiri sangatlah luas, pada materi ini kita hanya akan fokus ke unit testing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Platform Specific Configuration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Platform Specific Configuration</a:t>
            </a:r>
            <a:endParaRPr/>
          </a:p>
        </p:txBody>
      </p:sp>
      <p:sp>
        <p:nvSpPr>
          <p:cNvPr id="573" name="Google Shape;573;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menggunakan @Skip, secara otomatis tidak akan melihat platform apapun, dia akan di skip secara otomatis</a:t>
            </a:r>
            <a:endParaRPr/>
          </a:p>
          <a:p>
            <a:pPr indent="-311150" lvl="0" marL="457200" rtl="0" algn="l">
              <a:spcBef>
                <a:spcPts val="0"/>
              </a:spcBef>
              <a:spcAft>
                <a:spcPts val="0"/>
              </a:spcAft>
              <a:buSzPts val="1300"/>
              <a:buChar char="●"/>
            </a:pPr>
            <a:r>
              <a:rPr lang="id"/>
              <a:t>Bagaimana jika kasusnya misalnya, kita ingin melakukan Skip, namun hanya untuk platform “mac-os” saja?</a:t>
            </a:r>
            <a:endParaRPr/>
          </a:p>
          <a:p>
            <a:pPr indent="-311150" lvl="0" marL="457200" rtl="0" algn="l">
              <a:spcBef>
                <a:spcPts val="0"/>
              </a:spcBef>
              <a:spcAft>
                <a:spcPts val="0"/>
              </a:spcAft>
              <a:buSzPts val="1300"/>
              <a:buChar char="●"/>
            </a:pPr>
            <a:r>
              <a:rPr lang="id"/>
              <a:t>Pada kasus seperti ini, kita bisa menggunakan annotation @OnPlatform</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Platform Specific</a:t>
            </a:r>
            <a:endParaRPr/>
          </a:p>
        </p:txBody>
      </p:sp>
      <p:pic>
        <p:nvPicPr>
          <p:cNvPr id="579" name="Google Shape;579;p96"/>
          <p:cNvPicPr preferRelativeResize="0"/>
          <p:nvPr/>
        </p:nvPicPr>
        <p:blipFill>
          <a:blip r:embed="rId3">
            <a:alphaModFix/>
          </a:blip>
          <a:stretch>
            <a:fillRect/>
          </a:stretch>
        </p:blipFill>
        <p:spPr>
          <a:xfrm>
            <a:off x="152400" y="2006250"/>
            <a:ext cx="7747748"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Platform Specific Parameter</a:t>
            </a:r>
            <a:endParaRPr/>
          </a:p>
        </p:txBody>
      </p:sp>
      <p:sp>
        <p:nvSpPr>
          <p:cNvPr id="585" name="Google Shape;585;p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Sama dengan annotation lainnya, jika misal kita hanya ingin menambahkan konfigurasi platform pada test atau group tertentu, kita bisa tambahkan named parameter onPlatform</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Platform Specific Parameter</a:t>
            </a:r>
            <a:endParaRPr/>
          </a:p>
        </p:txBody>
      </p:sp>
      <p:pic>
        <p:nvPicPr>
          <p:cNvPr id="591" name="Google Shape;591;p98"/>
          <p:cNvPicPr preferRelativeResize="0"/>
          <p:nvPr/>
        </p:nvPicPr>
        <p:blipFill>
          <a:blip r:embed="rId3">
            <a:alphaModFix/>
          </a:blip>
          <a:stretch>
            <a:fillRect/>
          </a:stretch>
        </p:blipFill>
        <p:spPr>
          <a:xfrm>
            <a:off x="152400" y="2006250"/>
            <a:ext cx="8238510" cy="29848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Package Configuration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Package Configuration</a:t>
            </a:r>
            <a:endParaRPr/>
          </a:p>
        </p:txBody>
      </p:sp>
      <p:sp>
        <p:nvSpPr>
          <p:cNvPr id="602" name="Google Shape;602;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hanya melakukan pengaturan di file unit test dart saja</a:t>
            </a:r>
            <a:endParaRPr/>
          </a:p>
          <a:p>
            <a:pPr indent="-311150" lvl="0" marL="457200" rtl="0" algn="l">
              <a:spcBef>
                <a:spcPts val="0"/>
              </a:spcBef>
              <a:spcAft>
                <a:spcPts val="0"/>
              </a:spcAft>
              <a:buSzPts val="1300"/>
              <a:buChar char="●"/>
            </a:pPr>
            <a:r>
              <a:rPr lang="id"/>
              <a:t>Apa yang terjadi jika misal kita butuh pengaturan yang sama, untuk semua file unit test? Misal kita ingin semua hanya jalan di windows, atau semua memiliki tag, dan lain-lain. Maka, kita harus lakukan satu persatu di file dart nya</a:t>
            </a:r>
            <a:endParaRPr/>
          </a:p>
          <a:p>
            <a:pPr indent="-311150" lvl="0" marL="457200" rtl="0" algn="l">
              <a:spcBef>
                <a:spcPts val="0"/>
              </a:spcBef>
              <a:spcAft>
                <a:spcPts val="0"/>
              </a:spcAft>
              <a:buSzPts val="1300"/>
              <a:buChar char="●"/>
            </a:pPr>
            <a:r>
              <a:rPr lang="id"/>
              <a:t>Untungnya, dart memiliki package configuration file untuk unit test, dimana kita bisa gunakan file yaml untuk menambah informasi unit test di seluruh package hanya dengan satu file, yaitu dart_test.yaml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Format</a:t>
            </a:r>
            <a:endParaRPr/>
          </a:p>
        </p:txBody>
      </p:sp>
      <p:sp>
        <p:nvSpPr>
          <p:cNvPr id="608" name="Google Shape;608;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Banyak sekali yang bisa kita atur di package configuration file</a:t>
            </a:r>
            <a:endParaRPr/>
          </a:p>
          <a:p>
            <a:pPr indent="-311150" lvl="0" marL="457200" rtl="0" algn="l">
              <a:spcBef>
                <a:spcPts val="0"/>
              </a:spcBef>
              <a:spcAft>
                <a:spcPts val="0"/>
              </a:spcAft>
              <a:buSzPts val="1300"/>
              <a:buChar char="●"/>
            </a:pPr>
            <a:r>
              <a:rPr lang="id"/>
              <a:t>Kita bisa melihat detail nya di dokumentasi resminya</a:t>
            </a:r>
            <a:endParaRPr/>
          </a:p>
          <a:p>
            <a:pPr indent="-311150" lvl="0" marL="457200" rtl="0" algn="l">
              <a:spcBef>
                <a:spcPts val="0"/>
              </a:spcBef>
              <a:spcAft>
                <a:spcPts val="0"/>
              </a:spcAft>
              <a:buSzPts val="1300"/>
              <a:buChar char="●"/>
            </a:pPr>
            <a:r>
              <a:rPr lang="id" u="sng">
                <a:solidFill>
                  <a:schemeClr val="hlink"/>
                </a:solidFill>
                <a:hlinkClick r:id="rId3"/>
              </a:rPr>
              <a:t>https://github.com/dart-lang/test/blob/master/pkgs/test/doc/configuration.md</a:t>
            </a:r>
            <a:r>
              <a:rPr lang="id"/>
              <a: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Package Config File</a:t>
            </a:r>
            <a:endParaRPr/>
          </a:p>
        </p:txBody>
      </p:sp>
      <p:pic>
        <p:nvPicPr>
          <p:cNvPr id="614" name="Google Shape;614;p102"/>
          <p:cNvPicPr preferRelativeResize="0"/>
          <p:nvPr/>
        </p:nvPicPr>
        <p:blipFill>
          <a:blip r:embed="rId3">
            <a:alphaModFix/>
          </a:blip>
          <a:stretch>
            <a:fillRect/>
          </a:stretch>
        </p:blipFill>
        <p:spPr>
          <a:xfrm>
            <a:off x="152400" y="2006250"/>
            <a:ext cx="8839200" cy="254314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Mock Object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Pyramid</a:t>
            </a:r>
            <a:endParaRPr/>
          </a:p>
        </p:txBody>
      </p:sp>
      <p:pic>
        <p:nvPicPr>
          <p:cNvPr id="206" name="Google Shape;206;p32"/>
          <p:cNvPicPr preferRelativeResize="0"/>
          <p:nvPr/>
        </p:nvPicPr>
        <p:blipFill>
          <a:blip r:embed="rId3">
            <a:alphaModFix/>
          </a:blip>
          <a:stretch>
            <a:fillRect/>
          </a:stretch>
        </p:blipFill>
        <p:spPr>
          <a:xfrm>
            <a:off x="1905000" y="2006250"/>
            <a:ext cx="5334000" cy="2857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Mock Object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unit test, kadang tidak semua object bisa kita test</a:t>
            </a:r>
            <a:endParaRPr/>
          </a:p>
          <a:p>
            <a:pPr indent="-311150" lvl="0" marL="457200" rtl="0" algn="l">
              <a:spcBef>
                <a:spcPts val="0"/>
              </a:spcBef>
              <a:spcAft>
                <a:spcPts val="0"/>
              </a:spcAft>
              <a:buSzPts val="1300"/>
              <a:buChar char="●"/>
            </a:pPr>
            <a:r>
              <a:rPr lang="id"/>
              <a:t>Contoh, misal kita memiliki object yang harus mengirim API Request ke Payment Gateway, atau sistem lain yang diluar kontrol kita</a:t>
            </a:r>
            <a:endParaRPr/>
          </a:p>
          <a:p>
            <a:pPr indent="-311150" lvl="0" marL="457200" rtl="0" algn="l">
              <a:spcBef>
                <a:spcPts val="0"/>
              </a:spcBef>
              <a:spcAft>
                <a:spcPts val="0"/>
              </a:spcAft>
              <a:buSzPts val="1300"/>
              <a:buChar char="●"/>
            </a:pPr>
            <a:r>
              <a:rPr lang="id"/>
              <a:t>Pada kasus seperti ini, kita tidak bisa memaksakan untuk membuat unit test yang mengirim request ke sistem lain, karena jika kita paksakan, bisa jadi nanti hasil unit testnya tidak konsisten</a:t>
            </a:r>
            <a:endParaRPr/>
          </a:p>
          <a:p>
            <a:pPr indent="-311150" lvl="0" marL="457200" rtl="0" algn="l">
              <a:spcBef>
                <a:spcPts val="0"/>
              </a:spcBef>
              <a:spcAft>
                <a:spcPts val="0"/>
              </a:spcAft>
              <a:buSzPts val="1300"/>
              <a:buChar char="●"/>
            </a:pPr>
            <a:r>
              <a:rPr lang="id"/>
              <a:t>Pada kasus sepert ini, kita bisa menggunakan konsep bernama Mock Object, yaitu membuat object tiruan yang bisa kita atur tingkah lakunya agar sesuai dengan yang kita inginkan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631" name="Google Shape;631;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belajar Mock Object, sekarang kita akan coba buat contoh kasus, misal kita memiliki class dengan nama BookService dan BookRepository</a:t>
            </a:r>
            <a:endParaRPr/>
          </a:p>
          <a:p>
            <a:pPr indent="-311150" lvl="0" marL="457200" rtl="0" algn="l">
              <a:spcBef>
                <a:spcPts val="0"/>
              </a:spcBef>
              <a:spcAft>
                <a:spcPts val="0"/>
              </a:spcAft>
              <a:buSzPts val="1300"/>
              <a:buChar char="●"/>
            </a:pPr>
            <a:r>
              <a:rPr lang="id"/>
              <a:t>BookRepository merupakan class yang berisikan kode untuk memanipulasi data Book ke dalam sistem lain, misal database atau API lain</a:t>
            </a:r>
            <a:endParaRPr/>
          </a:p>
          <a:p>
            <a:pPr indent="-311150" lvl="0" marL="457200" rtl="0" algn="l">
              <a:spcBef>
                <a:spcPts val="0"/>
              </a:spcBef>
              <a:spcAft>
                <a:spcPts val="0"/>
              </a:spcAft>
              <a:buSzPts val="1300"/>
              <a:buChar char="●"/>
            </a:pPr>
            <a:r>
              <a:rPr lang="id"/>
              <a:t>BookService merupakan class yang berisikan kode untuk business logic aplikasi kita</a:t>
            </a:r>
            <a:endParaRPr/>
          </a:p>
          <a:p>
            <a:pPr indent="-311150" lvl="0" marL="457200" rtl="0" algn="l">
              <a:spcBef>
                <a:spcPts val="0"/>
              </a:spcBef>
              <a:spcAft>
                <a:spcPts val="0"/>
              </a:spcAft>
              <a:buSzPts val="1300"/>
              <a:buChar char="●"/>
            </a:pPr>
            <a:r>
              <a:rPr lang="id"/>
              <a:t>BookService memiliki method yang bisa digunakan untuk membuat Book, mengubah Book, mengambil Book dan menghapus Book</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a:t>
            </a:r>
            <a:endParaRPr/>
          </a:p>
        </p:txBody>
      </p:sp>
      <p:pic>
        <p:nvPicPr>
          <p:cNvPr id="637" name="Google Shape;637;p106"/>
          <p:cNvPicPr preferRelativeResize="0"/>
          <p:nvPr/>
        </p:nvPicPr>
        <p:blipFill>
          <a:blip r:embed="rId3">
            <a:alphaModFix/>
          </a:blip>
          <a:stretch>
            <a:fillRect/>
          </a:stretch>
        </p:blipFill>
        <p:spPr>
          <a:xfrm>
            <a:off x="152400" y="2006250"/>
            <a:ext cx="3778801" cy="1573475"/>
          </a:xfrm>
          <a:prstGeom prst="rect">
            <a:avLst/>
          </a:prstGeom>
          <a:noFill/>
          <a:ln>
            <a:noFill/>
          </a:ln>
        </p:spPr>
      </p:pic>
      <p:pic>
        <p:nvPicPr>
          <p:cNvPr id="638" name="Google Shape;638;p106"/>
          <p:cNvPicPr preferRelativeResize="0"/>
          <p:nvPr/>
        </p:nvPicPr>
        <p:blipFill>
          <a:blip r:embed="rId4">
            <a:alphaModFix/>
          </a:blip>
          <a:stretch>
            <a:fillRect/>
          </a:stretch>
        </p:blipFill>
        <p:spPr>
          <a:xfrm>
            <a:off x="4071350" y="2006250"/>
            <a:ext cx="4920251" cy="24675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 Repository</a:t>
            </a:r>
            <a:endParaRPr/>
          </a:p>
        </p:txBody>
      </p:sp>
      <p:pic>
        <p:nvPicPr>
          <p:cNvPr id="644" name="Google Shape;644;p107"/>
          <p:cNvPicPr preferRelativeResize="0"/>
          <p:nvPr/>
        </p:nvPicPr>
        <p:blipFill>
          <a:blip r:embed="rId3">
            <a:alphaModFix/>
          </a:blip>
          <a:stretch>
            <a:fillRect/>
          </a:stretch>
        </p:blipFill>
        <p:spPr>
          <a:xfrm>
            <a:off x="152400" y="2006250"/>
            <a:ext cx="3019720" cy="2984851"/>
          </a:xfrm>
          <a:prstGeom prst="rect">
            <a:avLst/>
          </a:prstGeom>
          <a:noFill/>
          <a:ln>
            <a:noFill/>
          </a:ln>
        </p:spPr>
      </p:pic>
      <p:pic>
        <p:nvPicPr>
          <p:cNvPr id="645" name="Google Shape;645;p107"/>
          <p:cNvPicPr preferRelativeResize="0"/>
          <p:nvPr/>
        </p:nvPicPr>
        <p:blipFill>
          <a:blip r:embed="rId4">
            <a:alphaModFix/>
          </a:blip>
          <a:stretch>
            <a:fillRect/>
          </a:stretch>
        </p:blipFill>
        <p:spPr>
          <a:xfrm>
            <a:off x="3324520" y="2006250"/>
            <a:ext cx="3541221"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 Service (1)</a:t>
            </a:r>
            <a:endParaRPr/>
          </a:p>
        </p:txBody>
      </p:sp>
      <p:pic>
        <p:nvPicPr>
          <p:cNvPr id="651" name="Google Shape;651;p108"/>
          <p:cNvPicPr preferRelativeResize="0"/>
          <p:nvPr/>
        </p:nvPicPr>
        <p:blipFill>
          <a:blip r:embed="rId3">
            <a:alphaModFix/>
          </a:blip>
          <a:stretch>
            <a:fillRect/>
          </a:stretch>
        </p:blipFill>
        <p:spPr>
          <a:xfrm>
            <a:off x="152400" y="2006250"/>
            <a:ext cx="4220274" cy="2621250"/>
          </a:xfrm>
          <a:prstGeom prst="rect">
            <a:avLst/>
          </a:prstGeom>
          <a:noFill/>
          <a:ln>
            <a:noFill/>
          </a:ln>
        </p:spPr>
      </p:pic>
      <p:pic>
        <p:nvPicPr>
          <p:cNvPr id="652" name="Google Shape;652;p108"/>
          <p:cNvPicPr preferRelativeResize="0"/>
          <p:nvPr/>
        </p:nvPicPr>
        <p:blipFill>
          <a:blip r:embed="rId4">
            <a:alphaModFix/>
          </a:blip>
          <a:stretch>
            <a:fillRect/>
          </a:stretch>
        </p:blipFill>
        <p:spPr>
          <a:xfrm>
            <a:off x="4525074" y="2006250"/>
            <a:ext cx="4064363" cy="29848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 Service (2)</a:t>
            </a:r>
            <a:endParaRPr/>
          </a:p>
        </p:txBody>
      </p:sp>
      <p:pic>
        <p:nvPicPr>
          <p:cNvPr id="658" name="Google Shape;658;p109"/>
          <p:cNvPicPr preferRelativeResize="0"/>
          <p:nvPr/>
        </p:nvPicPr>
        <p:blipFill>
          <a:blip r:embed="rId3">
            <a:alphaModFix/>
          </a:blip>
          <a:stretch>
            <a:fillRect/>
          </a:stretch>
        </p:blipFill>
        <p:spPr>
          <a:xfrm>
            <a:off x="152400" y="2006250"/>
            <a:ext cx="4332401" cy="2446375"/>
          </a:xfrm>
          <a:prstGeom prst="rect">
            <a:avLst/>
          </a:prstGeom>
          <a:noFill/>
          <a:ln>
            <a:noFill/>
          </a:ln>
        </p:spPr>
      </p:pic>
      <p:pic>
        <p:nvPicPr>
          <p:cNvPr id="659" name="Google Shape;659;p109"/>
          <p:cNvPicPr preferRelativeResize="0"/>
          <p:nvPr/>
        </p:nvPicPr>
        <p:blipFill>
          <a:blip r:embed="rId4">
            <a:alphaModFix/>
          </a:blip>
          <a:stretch>
            <a:fillRect/>
          </a:stretch>
        </p:blipFill>
        <p:spPr>
          <a:xfrm>
            <a:off x="4637201" y="2006250"/>
            <a:ext cx="4354398" cy="232416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 Library</a:t>
            </a:r>
            <a:endParaRPr/>
          </a:p>
        </p:txBody>
      </p:sp>
      <p:pic>
        <p:nvPicPr>
          <p:cNvPr id="665" name="Google Shape;665;p110"/>
          <p:cNvPicPr preferRelativeResize="0"/>
          <p:nvPr/>
        </p:nvPicPr>
        <p:blipFill>
          <a:blip r:embed="rId3">
            <a:alphaModFix/>
          </a:blip>
          <a:stretch>
            <a:fillRect/>
          </a:stretch>
        </p:blipFill>
        <p:spPr>
          <a:xfrm>
            <a:off x="152400" y="2006250"/>
            <a:ext cx="8839204" cy="208463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Mockito</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Mockito</a:t>
            </a:r>
            <a:endParaRPr/>
          </a:p>
        </p:txBody>
      </p:sp>
      <p:sp>
        <p:nvSpPr>
          <p:cNvPr id="676" name="Google Shape;676;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Dart sudah menyediakan package khusus untuk membuat mock object yaitu Mockito</a:t>
            </a:r>
            <a:endParaRPr/>
          </a:p>
          <a:p>
            <a:pPr indent="-311150" lvl="0" marL="457200" rtl="0" algn="l">
              <a:spcBef>
                <a:spcPts val="0"/>
              </a:spcBef>
              <a:spcAft>
                <a:spcPts val="0"/>
              </a:spcAft>
              <a:buSzPts val="1300"/>
              <a:buChar char="●"/>
            </a:pPr>
            <a:r>
              <a:rPr lang="id" u="sng">
                <a:solidFill>
                  <a:schemeClr val="hlink"/>
                </a:solidFill>
                <a:hlinkClick r:id="rId3"/>
              </a:rPr>
              <a:t>https://pub.dev/packages/mockito</a:t>
            </a:r>
            <a:r>
              <a:rPr lang="id"/>
              <a:t> </a:t>
            </a:r>
            <a:endParaRPr/>
          </a:p>
          <a:p>
            <a:pPr indent="-311150" lvl="0" marL="457200" rtl="0" algn="l">
              <a:spcBef>
                <a:spcPts val="0"/>
              </a:spcBef>
              <a:spcAft>
                <a:spcPts val="0"/>
              </a:spcAft>
              <a:buSzPts val="1300"/>
              <a:buChar char="●"/>
            </a:pPr>
            <a:r>
              <a:rPr lang="id"/>
              <a:t>Mockito merupakan package yang terinspirasi dari library mock object Java dengan nama sama, yaitu Mockito </a:t>
            </a:r>
            <a:r>
              <a:rPr lang="id" u="sng">
                <a:solidFill>
                  <a:schemeClr val="hlink"/>
                </a:solidFill>
                <a:hlinkClick r:id="rId4"/>
              </a:rPr>
              <a:t>https://github.com/mockito/mockito</a:t>
            </a:r>
            <a:r>
              <a:rPr lang="id"/>
              <a: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Menginstall Mockito</a:t>
            </a:r>
            <a:endParaRPr/>
          </a:p>
        </p:txBody>
      </p:sp>
      <p:sp>
        <p:nvSpPr>
          <p:cNvPr id="682" name="Google Shape;682;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menggunakan Mockito, silahkan tambahkan package mockito terlebih dahulu</a:t>
            </a:r>
            <a:endParaRPr/>
          </a:p>
          <a:p>
            <a:pPr indent="-311150" lvl="0" marL="457200" rtl="0" algn="l">
              <a:spcBef>
                <a:spcPts val="0"/>
              </a:spcBef>
              <a:spcAft>
                <a:spcPts val="0"/>
              </a:spcAft>
              <a:buSzPts val="1300"/>
              <a:buChar char="●"/>
            </a:pPr>
            <a:r>
              <a:rPr lang="id"/>
              <a:t>Selain itu, mockito juga membutuhkan package build_runner, jadi pastikan kita menambahkan package build_runner juga</a:t>
            </a:r>
            <a:endParaRPr/>
          </a:p>
          <a:p>
            <a:pPr indent="-311150" lvl="0" marL="457200" rtl="0" algn="l">
              <a:spcBef>
                <a:spcPts val="0"/>
              </a:spcBef>
              <a:spcAft>
                <a:spcPts val="0"/>
              </a:spcAft>
              <a:buSzPts val="1300"/>
              <a:buChar char="●"/>
            </a:pPr>
            <a:r>
              <a:rPr lang="id" u="sng">
                <a:solidFill>
                  <a:schemeClr val="hlink"/>
                </a:solidFill>
                <a:hlinkClick r:id="rId3"/>
              </a:rPr>
              <a:t>https://pub.dev/packages/build_runner</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High Level Architecture Aplikasi</a:t>
            </a:r>
            <a:endParaRPr/>
          </a:p>
        </p:txBody>
      </p:sp>
      <p:pic>
        <p:nvPicPr>
          <p:cNvPr id="212" name="Google Shape;212;p33"/>
          <p:cNvPicPr preferRelativeResize="0"/>
          <p:nvPr/>
        </p:nvPicPr>
        <p:blipFill>
          <a:blip r:embed="rId3">
            <a:alphaModFix/>
          </a:blip>
          <a:stretch>
            <a:fillRect/>
          </a:stretch>
        </p:blipFill>
        <p:spPr>
          <a:xfrm>
            <a:off x="2664625" y="2006250"/>
            <a:ext cx="3814761"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Mockito Package</a:t>
            </a:r>
            <a:endParaRPr/>
          </a:p>
        </p:txBody>
      </p:sp>
      <p:pic>
        <p:nvPicPr>
          <p:cNvPr id="688" name="Google Shape;688;p114"/>
          <p:cNvPicPr preferRelativeResize="0"/>
          <p:nvPr/>
        </p:nvPicPr>
        <p:blipFill>
          <a:blip r:embed="rId3">
            <a:alphaModFix/>
          </a:blip>
          <a:stretch>
            <a:fillRect/>
          </a:stretch>
        </p:blipFill>
        <p:spPr>
          <a:xfrm>
            <a:off x="152400" y="2006250"/>
            <a:ext cx="8839202" cy="252419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Mock Object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Mock Object</a:t>
            </a:r>
            <a:endParaRPr/>
          </a:p>
        </p:txBody>
      </p:sp>
      <p:sp>
        <p:nvSpPr>
          <p:cNvPr id="699" name="Google Shape;699;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Cara kerja Mockito adalah dengan membuat generated file berisi mock class yang bisa kita gunakan sebagai pengganti class aslinya</a:t>
            </a:r>
            <a:endParaRPr/>
          </a:p>
          <a:p>
            <a:pPr indent="-311150" lvl="0" marL="457200" rtl="0" algn="l">
              <a:spcBef>
                <a:spcPts val="0"/>
              </a:spcBef>
              <a:spcAft>
                <a:spcPts val="0"/>
              </a:spcAft>
              <a:buSzPts val="1300"/>
              <a:buChar char="●"/>
            </a:pPr>
            <a:r>
              <a:rPr lang="id"/>
              <a:t>Pertama, kita perlu memberitahu Mockito untuk membuat mock object dengan menggunakan annotation GenerateNiceMocks, dan lakukan import ke file dengan format namafile_test.mocks.dart</a:t>
            </a:r>
            <a:endParaRPr/>
          </a:p>
          <a:p>
            <a:pPr indent="-311150" lvl="0" marL="457200" rtl="0" algn="l">
              <a:spcBef>
                <a:spcPts val="0"/>
              </a:spcBef>
              <a:spcAft>
                <a:spcPts val="0"/>
              </a:spcAft>
              <a:buSzPts val="1300"/>
              <a:buChar char="●"/>
            </a:pPr>
            <a:r>
              <a:rPr lang="id"/>
              <a:t>Selanjutnya, kita perlu menjalankan build_runner, agar file mock otomatis dibuatkan oleh Mockito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Generate Nice Mock</a:t>
            </a:r>
            <a:endParaRPr/>
          </a:p>
        </p:txBody>
      </p:sp>
      <p:pic>
        <p:nvPicPr>
          <p:cNvPr id="705" name="Google Shape;705;p117"/>
          <p:cNvPicPr preferRelativeResize="0"/>
          <p:nvPr/>
        </p:nvPicPr>
        <p:blipFill>
          <a:blip r:embed="rId3">
            <a:alphaModFix/>
          </a:blip>
          <a:stretch>
            <a:fillRect/>
          </a:stretch>
        </p:blipFill>
        <p:spPr>
          <a:xfrm>
            <a:off x="152400" y="2006250"/>
            <a:ext cx="6535912"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Menjalankan Build Runner</a:t>
            </a:r>
            <a:endParaRPr/>
          </a:p>
        </p:txBody>
      </p:sp>
      <p:pic>
        <p:nvPicPr>
          <p:cNvPr id="711" name="Google Shape;711;p118"/>
          <p:cNvPicPr preferRelativeResize="0"/>
          <p:nvPr/>
        </p:nvPicPr>
        <p:blipFill>
          <a:blip r:embed="rId3">
            <a:alphaModFix/>
          </a:blip>
          <a:stretch>
            <a:fillRect/>
          </a:stretch>
        </p:blipFill>
        <p:spPr>
          <a:xfrm>
            <a:off x="152400" y="2006250"/>
            <a:ext cx="8839204" cy="276656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Hasil Mock Object File</a:t>
            </a:r>
            <a:endParaRPr/>
          </a:p>
        </p:txBody>
      </p:sp>
      <p:pic>
        <p:nvPicPr>
          <p:cNvPr id="717" name="Google Shape;717;p119"/>
          <p:cNvPicPr preferRelativeResize="0"/>
          <p:nvPr/>
        </p:nvPicPr>
        <p:blipFill>
          <a:blip r:embed="rId3">
            <a:alphaModFix/>
          </a:blip>
          <a:stretch>
            <a:fillRect/>
          </a:stretch>
        </p:blipFill>
        <p:spPr>
          <a:xfrm>
            <a:off x="152400" y="2006250"/>
            <a:ext cx="6455096" cy="298485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Mock Object</a:t>
            </a:r>
            <a:endParaRPr/>
          </a:p>
        </p:txBody>
      </p:sp>
      <p:pic>
        <p:nvPicPr>
          <p:cNvPr id="723" name="Google Shape;723;p120"/>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Verifikasi</a:t>
            </a:r>
            <a:r>
              <a:rPr lang="id"/>
              <a:t> Mock Object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Verifikasi Mock Object</a:t>
            </a:r>
            <a:endParaRPr/>
          </a:p>
        </p:txBody>
      </p:sp>
      <p:sp>
        <p:nvSpPr>
          <p:cNvPr id="734" name="Google Shape;734;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unit test menggunakan Mock Object, yang perlu diperhatikan adalah, kita harus bisa memastikan bahwa Mock Object tersebut benar-benar dipanggil, karena jika tidak, resikonya unit test kita menjadi tidak valid</a:t>
            </a:r>
            <a:endParaRPr/>
          </a:p>
          <a:p>
            <a:pPr indent="-311150" lvl="0" marL="457200" rtl="0" algn="l">
              <a:spcBef>
                <a:spcPts val="0"/>
              </a:spcBef>
              <a:spcAft>
                <a:spcPts val="0"/>
              </a:spcAft>
              <a:buSzPts val="1300"/>
              <a:buChar char="●"/>
            </a:pPr>
            <a:r>
              <a:rPr lang="id"/>
              <a:t>Contoh, misal kita hapus kode yang memanggil BookRepository di BookService, dan lihat apa yang terjadi</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 Service</a:t>
            </a:r>
            <a:endParaRPr/>
          </a:p>
        </p:txBody>
      </p:sp>
      <p:pic>
        <p:nvPicPr>
          <p:cNvPr id="740" name="Google Shape;740;p123"/>
          <p:cNvPicPr preferRelativeResize="0"/>
          <p:nvPr/>
        </p:nvPicPr>
        <p:blipFill>
          <a:blip r:embed="rId3">
            <a:alphaModFix/>
          </a:blip>
          <a:stretch>
            <a:fillRect/>
          </a:stretch>
        </p:blipFill>
        <p:spPr>
          <a:xfrm>
            <a:off x="152400" y="2006250"/>
            <a:ext cx="6732349" cy="298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